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22"/>
  </p:notesMasterIdLst>
  <p:sldIdLst>
    <p:sldId id="2756" r:id="rId2"/>
    <p:sldId id="2734" r:id="rId3"/>
    <p:sldId id="2787" r:id="rId4"/>
    <p:sldId id="2761" r:id="rId5"/>
    <p:sldId id="2762" r:id="rId6"/>
    <p:sldId id="2763" r:id="rId7"/>
    <p:sldId id="2757" r:id="rId8"/>
    <p:sldId id="2752" r:id="rId9"/>
    <p:sldId id="2767" r:id="rId10"/>
    <p:sldId id="2789" r:id="rId11"/>
    <p:sldId id="2788" r:id="rId12"/>
    <p:sldId id="2790" r:id="rId13"/>
    <p:sldId id="2758" r:id="rId14"/>
    <p:sldId id="2769" r:id="rId15"/>
    <p:sldId id="2713" r:id="rId16"/>
    <p:sldId id="2770" r:id="rId17"/>
    <p:sldId id="2771" r:id="rId18"/>
    <p:sldId id="2792" r:id="rId19"/>
    <p:sldId id="2786" r:id="rId20"/>
    <p:sldId id="2791" r:id="rId21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>
          <p15:clr>
            <a:srgbClr val="A4A3A4"/>
          </p15:clr>
        </p15:guide>
        <p15:guide id="2" pos="4050">
          <p15:clr>
            <a:srgbClr val="A4A3A4"/>
          </p15:clr>
        </p15:guide>
        <p15:guide id="3" pos="557">
          <p15:clr>
            <a:srgbClr val="A4A3A4"/>
          </p15:clr>
        </p15:guide>
        <p15:guide id="4" orient="horz" pos="4183">
          <p15:clr>
            <a:srgbClr val="A4A3A4"/>
          </p15:clr>
        </p15:guide>
        <p15:guide id="5" pos="7588">
          <p15:clr>
            <a:srgbClr val="A4A3A4"/>
          </p15:clr>
        </p15:guide>
        <p15:guide id="6" pos="3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7475"/>
    <a:srgbClr val="92D050"/>
    <a:srgbClr val="AE002B"/>
    <a:srgbClr val="FBFBFB"/>
    <a:srgbClr val="EEE5E7"/>
    <a:srgbClr val="009882"/>
    <a:srgbClr val="26A244"/>
    <a:srgbClr val="298EC0"/>
    <a:srgbClr val="B61922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330" autoAdjust="0"/>
    <p:restoredTop sz="94196" autoAdjust="0"/>
  </p:normalViewPr>
  <p:slideViewPr>
    <p:cSldViewPr>
      <p:cViewPr varScale="1">
        <p:scale>
          <a:sx n="107" d="100"/>
          <a:sy n="107" d="100"/>
        </p:scale>
        <p:origin x="96" y="88"/>
      </p:cViewPr>
      <p:guideLst>
        <p:guide orient="horz" pos="373"/>
        <p:guide pos="4050"/>
        <p:guide pos="557"/>
        <p:guide orient="horz" pos="4183"/>
        <p:guide pos="7588"/>
        <p:guide pos="376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6.png>
</file>

<file path=ppt/media/image18.jpg>
</file>

<file path=ppt/media/image19.jpeg>
</file>

<file path=ppt/media/image2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2021/11/12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2330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  亮亮图文旗舰店</a:t>
            </a:r>
          </a:p>
          <a:p>
            <a:r>
              <a:rPr lang="en-US" altLang="zh-CN" dirty="0"/>
              <a:t>https://liangliangtuwen.tmall.com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0808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9744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463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691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5407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918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1D939-3E60-4063-B05E-56844F97CE60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47498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9186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6144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19267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4044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05317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亮亮图文旗舰店  亮亮图文旗舰店</a:t>
            </a:r>
          </a:p>
          <a:p>
            <a:r>
              <a:rPr lang="en-US" altLang="zh-CN" dirty="0"/>
              <a:t>https://liangliangtuwen.tmall.com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2813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4302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222298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76202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79478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4664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558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6831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4348" y="385763"/>
            <a:ext cx="11090055" cy="1397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84353" y="1925638"/>
            <a:ext cx="5468025" cy="4589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4792" y="1925638"/>
            <a:ext cx="5469612" cy="4589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84354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3BED4874-415F-4462-8CBD-90FA9588F106}" type="datetimeFigureOut">
              <a:rPr lang="zh-CN" altLang="en-US" smtClean="0"/>
              <a:pPr/>
              <a:t>2021/11/12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259789" y="6704023"/>
            <a:ext cx="4339173" cy="38417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9081627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8C92ADDF-ABC6-4EEC-846D-A1AE2D41067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节标题">
    <p:bg>
      <p:bgPr>
        <a:gradFill flip="none" rotWithShape="1">
          <a:gsLst>
            <a:gs pos="0">
              <a:srgbClr val="F4F4F4"/>
            </a:gs>
            <a:gs pos="35000">
              <a:srgbClr val="D4D4D4"/>
            </a:gs>
            <a:gs pos="100000">
              <a:srgbClr val="BABBBB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54" y="36163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5"/>
          <p:cNvSpPr/>
          <p:nvPr userDrawn="1"/>
        </p:nvSpPr>
        <p:spPr bwMode="auto">
          <a:xfrm>
            <a:off x="2962300" y="2645386"/>
            <a:ext cx="2109350" cy="2109348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solidFill>
              <a:schemeClr val="bg1"/>
            </a:solidFill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3152928" y="2989096"/>
            <a:ext cx="1728093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9600" dirty="0">
                <a:solidFill>
                  <a:schemeClr val="accent3"/>
                </a:solidFill>
                <a:latin typeface="Impact" panose="020B0806030902050204" pitchFamily="34" charset="0"/>
                <a:ea typeface="宋体" panose="02010600030101010101" pitchFamily="2" charset="-122"/>
              </a:defRPr>
            </a:lvl1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5925319" y="2752229"/>
            <a:ext cx="4248472" cy="6866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5925319" y="3674426"/>
            <a:ext cx="4248472" cy="686649"/>
          </a:xfrm>
          <a:prstGeom prst="rect">
            <a:avLst/>
          </a:prstGeom>
        </p:spPr>
        <p:txBody>
          <a:bodyPr/>
          <a:lstStyle>
            <a:lvl1pPr marL="571500" indent="-571500">
              <a:buFont typeface="Wingdings" panose="05000000000000000000" pitchFamily="2" charset="2"/>
              <a:buChar char="n"/>
              <a:defRPr sz="18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点击输入副标题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>
        <p:tmplLst>
          <p:tmpl>
            <p:tnLst>
              <p:par>
                <p:cTn presetID="31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9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>
            <p:tnLst>
              <p:par>
                <p:cTn presetID="23" presetClass="entr" presetSubtype="3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4*#ppt_w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4*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>
        <p:tmplLst>
          <p:tmpl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125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chemeClr val="accent2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2592635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 dirty="0"/>
              <a:t>课题背景及内容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chemeClr val="accent1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3312368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+mn-ea"/>
              </a:rPr>
              <a:t>课题现状及发展情况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rgbClr val="92D050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3312368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92D050"/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+mn-ea"/>
              </a:rPr>
              <a:t>研究思路及过程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chemeClr val="accent3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3312368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3"/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+mn-ea"/>
              </a:rPr>
              <a:t>实验数据结果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chemeClr val="accent5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3312368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r>
              <a:rPr lang="zh-CN" altLang="en-US" dirty="0">
                <a:latin typeface="+mn-ea"/>
                <a:cs typeface="+mn-ea"/>
              </a:rPr>
              <a:t>解决方案及总结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84354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3BED4874-415F-4462-8CBD-90FA9588F106}" type="datetimeFigureOut">
              <a:rPr lang="zh-CN" altLang="en-US" smtClean="0"/>
              <a:pPr/>
              <a:t>2021/11/12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259789" y="6704023"/>
            <a:ext cx="4339173" cy="38417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81627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8C92ADDF-ABC6-4EEC-846D-A1AE2D41067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" y="688"/>
            <a:ext cx="12855600" cy="723127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8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audio" Target="../media/media1.mp3"/><Relationship Id="rId7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2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emf"/><Relationship Id="rId5" Type="http://schemas.openxmlformats.org/officeDocument/2006/relationships/image" Target="../media/image16.png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7.png"/><Relationship Id="rId7" Type="http://schemas.openxmlformats.org/officeDocument/2006/relationships/image" Target="../media/image17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4.png"/><Relationship Id="rId5" Type="http://schemas.openxmlformats.org/officeDocument/2006/relationships/image" Target="../media/image10.png"/><Relationship Id="rId10" Type="http://schemas.openxmlformats.org/officeDocument/2006/relationships/image" Target="../media/image16.png"/><Relationship Id="rId4" Type="http://schemas.openxmlformats.org/officeDocument/2006/relationships/image" Target="../media/image8.png"/><Relationship Id="rId9" Type="http://schemas.openxmlformats.org/officeDocument/2006/relationships/image" Target="../media/image2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ilibili.com/video/BV1B54y1U7rF?from=search&amp;seid=6535168352177975216&amp;spm_id_from=333.337.0.0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bilibili.com/video/BV1DW411s7wi?from=search&amp;seid=6535168352177975216&amp;spm_id_from=333.337.0.0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4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em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6"/>
          <p:cNvSpPr/>
          <p:nvPr/>
        </p:nvSpPr>
        <p:spPr bwMode="auto">
          <a:xfrm>
            <a:off x="4474164" y="1003022"/>
            <a:ext cx="1102756" cy="1098291"/>
          </a:xfrm>
          <a:prstGeom prst="roundRect">
            <a:avLst/>
          </a:prstGeom>
          <a:solidFill>
            <a:schemeClr val="accent5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4" name="Freeform 9"/>
          <p:cNvSpPr/>
          <p:nvPr/>
        </p:nvSpPr>
        <p:spPr bwMode="auto">
          <a:xfrm>
            <a:off x="1188219" y="2965213"/>
            <a:ext cx="2078271" cy="2078271"/>
          </a:xfrm>
          <a:prstGeom prst="roundRect">
            <a:avLst/>
          </a:pr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5" name="Freeform 10"/>
          <p:cNvSpPr/>
          <p:nvPr/>
        </p:nvSpPr>
        <p:spPr bwMode="auto">
          <a:xfrm>
            <a:off x="3067815" y="3402743"/>
            <a:ext cx="1192048" cy="1194281"/>
          </a:xfrm>
          <a:prstGeom prst="roundRect">
            <a:avLst/>
          </a:prstGeom>
          <a:solidFill>
            <a:schemeClr val="accent1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6" name="Freeform 11"/>
          <p:cNvSpPr/>
          <p:nvPr/>
        </p:nvSpPr>
        <p:spPr bwMode="auto">
          <a:xfrm>
            <a:off x="266278" y="5148402"/>
            <a:ext cx="1116150" cy="1122847"/>
          </a:xfrm>
          <a:prstGeom prst="roundRect">
            <a:avLst/>
          </a:prstGeom>
          <a:solidFill>
            <a:srgbClr val="92D050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7" name="Freeform 13"/>
          <p:cNvSpPr/>
          <p:nvPr/>
        </p:nvSpPr>
        <p:spPr bwMode="auto">
          <a:xfrm>
            <a:off x="1509670" y="3259876"/>
            <a:ext cx="861668" cy="868365"/>
          </a:xfrm>
          <a:prstGeom prst="roundRect">
            <a:avLst/>
          </a:prstGeom>
          <a:gradFill>
            <a:gsLst>
              <a:gs pos="53000">
                <a:schemeClr val="bg1"/>
              </a:gs>
              <a:gs pos="100000">
                <a:srgbClr val="BABBBB"/>
              </a:gs>
            </a:gsLst>
            <a:lin ang="2700000" scaled="1"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534155" y="4215300"/>
            <a:ext cx="1837183" cy="1837183"/>
          </a:xfrm>
          <a:prstGeom prst="round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6000" dirty="0">
              <a:solidFill>
                <a:srgbClr val="AE002B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9" name="Freeform 15"/>
          <p:cNvSpPr/>
          <p:nvPr/>
        </p:nvSpPr>
        <p:spPr bwMode="auto">
          <a:xfrm>
            <a:off x="2453931" y="1212858"/>
            <a:ext cx="2915383" cy="2915383"/>
          </a:xfrm>
          <a:prstGeom prst="ellipse">
            <a:avLst/>
          </a:prstGeom>
          <a:solidFill>
            <a:schemeClr val="accent3"/>
          </a:soli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0" name="Freeform 16"/>
          <p:cNvSpPr/>
          <p:nvPr/>
        </p:nvSpPr>
        <p:spPr bwMode="auto">
          <a:xfrm>
            <a:off x="2453931" y="4215300"/>
            <a:ext cx="1419742" cy="1417511"/>
          </a:xfrm>
          <a:prstGeom prst="roundRect">
            <a:avLst/>
          </a:prstGeom>
          <a:solidFill>
            <a:schemeClr val="accent3"/>
          </a:soli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392461" y="2670549"/>
            <a:ext cx="52780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4400" b="1" cap="all" dirty="0">
                <a:solidFill>
                  <a:schemeClr val="accent3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数学建模</a:t>
            </a:r>
            <a:r>
              <a:rPr lang="zh-CN" altLang="en-US" sz="4400" b="1" cap="all" dirty="0"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经历和建议</a:t>
            </a:r>
          </a:p>
        </p:txBody>
      </p:sp>
      <p:sp>
        <p:nvSpPr>
          <p:cNvPr id="18" name="矩形 259"/>
          <p:cNvSpPr>
            <a:spLocks noChangeArrowheads="1"/>
          </p:cNvSpPr>
          <p:nvPr/>
        </p:nvSpPr>
        <p:spPr bwMode="auto">
          <a:xfrm>
            <a:off x="6572731" y="4264397"/>
            <a:ext cx="4824696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0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Arial" panose="020B0604020202020204" pitchFamily="34" charset="0"/>
                <a:sym typeface="Agency FB" panose="020B0503020202020204" pitchFamily="34" charset="0"/>
              </a:rPr>
              <a:t>校赛一等奖</a:t>
            </a:r>
            <a:r>
              <a:rPr lang="en-US" altLang="zh-CN" sz="20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zh-CN" altLang="en-US" sz="20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上海市一等奖</a:t>
            </a:r>
            <a:r>
              <a:rPr lang="en-US" altLang="zh-CN" sz="20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</a:t>
            </a:r>
            <a:r>
              <a:rPr lang="zh-CN" altLang="en-US" sz="20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Arial" panose="020B0604020202020204" pitchFamily="34" charset="0"/>
                <a:sym typeface="Wingdings" panose="05000000000000000000" pitchFamily="2" charset="2"/>
              </a:rPr>
              <a:t>国赛二等奖</a:t>
            </a:r>
            <a:endParaRPr lang="en-US" altLang="zh-CN" sz="2000" cap="all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Arial" panose="020B0604020202020204" pitchFamily="34" charset="0"/>
              <a:sym typeface="Wingdings" panose="05000000000000000000" pitchFamily="2" charset="2"/>
            </a:endParaRPr>
          </a:p>
          <a:p>
            <a:pPr>
              <a:buNone/>
            </a:pPr>
            <a:r>
              <a:rPr lang="en-US" altLang="zh-CN" sz="2000" cap="all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Arial" panose="020B0604020202020204" pitchFamily="34" charset="0"/>
                <a:sym typeface="Agency FB" panose="020B0503020202020204" pitchFamily="34" charset="0"/>
              </a:rPr>
              <a:t>2021.5.1-2021.9.9</a:t>
            </a:r>
            <a:endParaRPr lang="zh-CN" altLang="en-US" sz="2000" cap="all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pic>
        <p:nvPicPr>
          <p:cNvPr id="3" name="Could This Be Love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6124575" y="-1856283"/>
            <a:ext cx="609600" cy="609600"/>
          </a:xfrm>
          <a:prstGeom prst="rect">
            <a:avLst/>
          </a:prstGeom>
        </p:spPr>
      </p:pic>
      <p:sp>
        <p:nvSpPr>
          <p:cNvPr id="21" name="圆角矩形 20"/>
          <p:cNvSpPr/>
          <p:nvPr/>
        </p:nvSpPr>
        <p:spPr>
          <a:xfrm>
            <a:off x="6635026" y="3618392"/>
            <a:ext cx="4926564" cy="394046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软件学院   李林飞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09C1C4-95D0-4FFD-9BDE-FCA54EA3A2C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93843" y="1655936"/>
            <a:ext cx="2023364" cy="20323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2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700"/>
                            </p:stCondLst>
                            <p:childTnLst>
                              <p:par>
                                <p:cTn id="9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93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4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17" grpId="0"/>
      <p:bldP spid="17" grpId="1"/>
      <p:bldP spid="18" grpId="0"/>
      <p:bldP spid="18" grpId="1"/>
      <p:bldP spid="2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数模体验</a:t>
            </a:r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—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校赛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CA6E4A2-369A-41EE-A66B-99BD2D324ED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97" b="5199"/>
          <a:stretch/>
        </p:blipFill>
        <p:spPr>
          <a:xfrm>
            <a:off x="2540943" y="1168053"/>
            <a:ext cx="2810737" cy="545680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DD02686-B6D7-4A57-AAB3-E78AD2D86D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602" b="5198"/>
          <a:stretch/>
        </p:blipFill>
        <p:spPr>
          <a:xfrm>
            <a:off x="7149024" y="1259774"/>
            <a:ext cx="2763493" cy="540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161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数模体验</a:t>
            </a:r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—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国赛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665AD73-25ED-4A49-8A63-7DEC62996E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2923" y="1096045"/>
            <a:ext cx="3738156" cy="5704557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D24E4501-DCA9-4E19-895B-498AA80DD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8993" y="248913"/>
            <a:ext cx="3672408" cy="232400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4A714132-2A30-421E-8537-D4300822EF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3351" y="2734426"/>
            <a:ext cx="4743694" cy="1473276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CDF864D8-7C56-410A-81A3-F01FC1CAA7E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0988" y="4408413"/>
            <a:ext cx="4488419" cy="257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386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数模体验</a:t>
            </a:r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—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国赛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5C21737-CCFF-4A9F-9AEA-8CB4F67B7D6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55" y="2216869"/>
            <a:ext cx="5832648" cy="437448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5CE27FE-BBAC-4D1A-968A-58DF8B7C327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0207" y="1312069"/>
            <a:ext cx="678335" cy="9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22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03</a:t>
            </a:r>
            <a:endParaRPr lang="zh-CN" altLang="en-US" dirty="0">
              <a:solidFill>
                <a:srgbClr val="92D05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获奖技巧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>
          <a:xfrm>
            <a:off x="5997327" y="2896245"/>
            <a:ext cx="4248472" cy="2376264"/>
          </a:xfrm>
        </p:spPr>
        <p:txBody>
          <a:bodyPr/>
          <a:lstStyle/>
          <a:p>
            <a:pPr marL="0" indent="0">
              <a:buNone/>
            </a:pPr>
            <a:endParaRPr lang="en-US" altLang="zh-CN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选题技巧</a:t>
            </a:r>
            <a:endParaRPr lang="en-US" altLang="zh-CN" dirty="0"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时间安排</a:t>
            </a:r>
            <a:endParaRPr lang="en-US" altLang="zh-CN" dirty="0"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场地选择</a:t>
            </a:r>
            <a:endParaRPr lang="en-US" altLang="zh-CN" dirty="0"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获奖技巧</a:t>
            </a:r>
            <a:endParaRPr lang="en-US" altLang="zh-CN" dirty="0"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crush"/>
      </p:transition>
    </mc:Choice>
    <mc:Fallback xmlns="">
      <p:transition spd="slow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选题技巧</a:t>
            </a:r>
            <a:r>
              <a:rPr lang="en-US" altLang="zh-CN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—</a:t>
            </a:r>
            <a:r>
              <a:rPr lang="zh-CN" altLang="en-US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量力而行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0A7346EF-3205-4F94-8917-A9847530787B}"/>
              </a:ext>
            </a:extLst>
          </p:cNvPr>
          <p:cNvSpPr txBox="1"/>
          <p:nvPr/>
        </p:nvSpPr>
        <p:spPr>
          <a:xfrm>
            <a:off x="539938" y="1514213"/>
            <a:ext cx="38884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1400" b="0" i="0" u="none" strike="noStrike" baseline="0" dirty="0">
              <a:solidFill>
                <a:srgbClr val="00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1400" b="0" i="0" u="none" strike="noStrike" baseline="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题“</a:t>
            </a:r>
            <a:r>
              <a:rPr lang="en-US" altLang="zh-CN" sz="1800" b="0" i="0" u="none" strike="noStrike" baseline="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FAST”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主动反射面的形状调节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4C17B25-A5AB-4B57-BB03-EDDB235F8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0783" y="4336405"/>
            <a:ext cx="2377950" cy="2016224"/>
          </a:xfrm>
          <a:prstGeom prst="rect">
            <a:avLst/>
          </a:prstGeom>
        </p:spPr>
      </p:pic>
      <p:sp>
        <p:nvSpPr>
          <p:cNvPr id="56" name="文本框 55">
            <a:extLst>
              <a:ext uri="{FF2B5EF4-FFF2-40B4-BE49-F238E27FC236}">
                <a16:creationId xmlns:a16="http://schemas.microsoft.com/office/drawing/2014/main" id="{0C817491-1F5A-48A6-B176-59C624682FF2}"/>
              </a:ext>
            </a:extLst>
          </p:cNvPr>
          <p:cNvSpPr txBox="1"/>
          <p:nvPr/>
        </p:nvSpPr>
        <p:spPr>
          <a:xfrm>
            <a:off x="5205239" y="1514211"/>
            <a:ext cx="288032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1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zh-CN" altLang="en-US" sz="1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B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题 乙醇偶合制备</a:t>
            </a:r>
            <a:r>
              <a:rPr lang="en-US" altLang="zh-CN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C4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烯烃 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D57BDDEA-DBDB-4805-A945-5D7FD43B92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13195" y="2689805"/>
            <a:ext cx="3944039" cy="1438914"/>
          </a:xfrm>
          <a:prstGeom prst="rect">
            <a:avLst/>
          </a:prstGeom>
        </p:spPr>
      </p:pic>
      <p:sp>
        <p:nvSpPr>
          <p:cNvPr id="60" name="文本框 59">
            <a:extLst>
              <a:ext uri="{FF2B5EF4-FFF2-40B4-BE49-F238E27FC236}">
                <a16:creationId xmlns:a16="http://schemas.microsoft.com/office/drawing/2014/main" id="{26750A47-1EAB-4ABE-9A89-D49AF7535351}"/>
              </a:ext>
            </a:extLst>
          </p:cNvPr>
          <p:cNvSpPr txBox="1"/>
          <p:nvPr/>
        </p:nvSpPr>
        <p:spPr>
          <a:xfrm>
            <a:off x="9173332" y="1514212"/>
            <a:ext cx="36576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endParaRPr lang="zh-CN" altLang="en-US" sz="1400" b="0" i="0" u="none" strike="noStrike" baseline="0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r>
              <a:rPr lang="zh-CN" altLang="en-US" sz="1400" b="0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800" b="1" i="0" u="none" strike="noStrike" baseline="0" dirty="0">
                <a:solidFill>
                  <a:srgbClr val="000000"/>
                </a:solidFill>
                <a:latin typeface="Times New Roman" panose="02020603050405020304" pitchFamily="18" charset="0"/>
              </a:rPr>
              <a:t>C</a:t>
            </a:r>
            <a:r>
              <a:rPr lang="zh-CN" altLang="en-US" sz="1800" b="0" i="0" u="none" strike="noStrike" baseline="0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题生产企业原材料的订购与运输</a:t>
            </a:r>
            <a:endParaRPr lang="zh-CN" altLang="en-US" dirty="0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FD915C65-623E-48B7-97C7-9B1897C874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73332" y="2677047"/>
            <a:ext cx="3500169" cy="1438914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ED9824C9-EAF5-4B4F-9F02-3E0C0E50B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938" y="2677047"/>
            <a:ext cx="4012732" cy="1464431"/>
          </a:xfrm>
          <a:prstGeom prst="rect">
            <a:avLst/>
          </a:prstGeom>
        </p:spPr>
      </p:pic>
      <p:sp>
        <p:nvSpPr>
          <p:cNvPr id="65" name="文本占位符 3">
            <a:extLst>
              <a:ext uri="{FF2B5EF4-FFF2-40B4-BE49-F238E27FC236}">
                <a16:creationId xmlns:a16="http://schemas.microsoft.com/office/drawing/2014/main" id="{D8A9430C-02C6-4D62-A15F-F46D8FE22F86}"/>
              </a:ext>
            </a:extLst>
          </p:cNvPr>
          <p:cNvSpPr txBox="1">
            <a:spLocks/>
          </p:cNvSpPr>
          <p:nvPr/>
        </p:nvSpPr>
        <p:spPr>
          <a:xfrm>
            <a:off x="5056414" y="6064597"/>
            <a:ext cx="3657599" cy="50460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92D05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zh-CN" altLang="en-US" dirty="0">
                <a:solidFill>
                  <a:srgbClr val="7030A0"/>
                </a:solidFill>
              </a:rPr>
              <a:t>开放型 </a:t>
            </a:r>
            <a:r>
              <a:rPr lang="en-US" altLang="zh-CN" dirty="0">
                <a:solidFill>
                  <a:srgbClr val="7030A0"/>
                </a:solidFill>
              </a:rPr>
              <a:t>&gt; </a:t>
            </a:r>
            <a:r>
              <a:rPr lang="zh-CN" altLang="en-US" dirty="0">
                <a:solidFill>
                  <a:srgbClr val="7030A0"/>
                </a:solidFill>
              </a:rPr>
              <a:t>规划型 </a:t>
            </a:r>
            <a:r>
              <a:rPr lang="en-US" altLang="zh-CN" dirty="0">
                <a:solidFill>
                  <a:srgbClr val="7030A0"/>
                </a:solidFill>
              </a:rPr>
              <a:t>&gt; </a:t>
            </a:r>
            <a:r>
              <a:rPr lang="zh-CN" altLang="en-US" dirty="0">
                <a:solidFill>
                  <a:srgbClr val="7030A0"/>
                </a:solidFill>
              </a:rPr>
              <a:t>专业型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圆角矩形 1"/>
          <p:cNvSpPr/>
          <p:nvPr/>
        </p:nvSpPr>
        <p:spPr>
          <a:xfrm>
            <a:off x="2439240" y="3989168"/>
            <a:ext cx="2265232" cy="126646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rgbClr val="92D050"/>
          </a:solidFill>
          <a:ln w="25400" cap="flat" cmpd="sng" algn="ctr">
            <a:noFill/>
            <a:prstDash val="solid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2990935" y="4620038"/>
            <a:ext cx="1161843" cy="1161842"/>
          </a:xfrm>
          <a:prstGeom prst="ellipse">
            <a:avLst/>
          </a:prstGeom>
          <a:solidFill>
            <a:srgbClr val="92D050"/>
          </a:solidFill>
          <a:ln w="25400" cap="flat" cmpd="sng" algn="ctr">
            <a:noFill/>
            <a:prstDash val="solid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2" name="圆角矩形 1"/>
          <p:cNvSpPr/>
          <p:nvPr/>
        </p:nvSpPr>
        <p:spPr>
          <a:xfrm flipV="1">
            <a:off x="4355658" y="2701540"/>
            <a:ext cx="2265232" cy="126646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907354" y="2153575"/>
            <a:ext cx="1161843" cy="1161842"/>
          </a:xfrm>
          <a:prstGeom prst="ellipse">
            <a:avLst/>
          </a:prstGeom>
          <a:solidFill>
            <a:schemeClr val="accent1"/>
          </a:solidFill>
          <a:ln w="63500" cap="flat" cmpd="sng" algn="ctr">
            <a:noFill/>
            <a:prstDash val="solid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4" name="圆角矩形 1"/>
          <p:cNvSpPr/>
          <p:nvPr/>
        </p:nvSpPr>
        <p:spPr>
          <a:xfrm>
            <a:off x="6277511" y="3989168"/>
            <a:ext cx="2265232" cy="126646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6829206" y="4620038"/>
            <a:ext cx="1161843" cy="1161842"/>
          </a:xfrm>
          <a:prstGeom prst="ellipse">
            <a:avLst/>
          </a:prstGeom>
          <a:solidFill>
            <a:schemeClr val="accent2"/>
          </a:solidFill>
          <a:ln w="25400" cap="flat" cmpd="sng" algn="ctr">
            <a:noFill/>
            <a:prstDash val="solid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6417" tIns="48208" rIns="96417" bIns="48208" numCol="1" spcCol="0" rtlCol="0" fromWordArt="0" anchor="ctr" anchorCtr="0" forceAA="0" compatLnSpc="1">
            <a:noAutofit/>
          </a:bodyPr>
          <a:lstStyle/>
          <a:p>
            <a:pPr algn="ctr">
              <a:lnSpc>
                <a:spcPct val="130000"/>
              </a:lnSpc>
            </a:pPr>
            <a:endParaRPr lang="zh-CN" altLang="en-US" sz="2000" kern="0" dirty="0">
              <a:solidFill>
                <a:sysClr val="window" lastClr="FFFFFF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6" name="圆角矩形 1"/>
          <p:cNvSpPr/>
          <p:nvPr/>
        </p:nvSpPr>
        <p:spPr>
          <a:xfrm flipV="1">
            <a:off x="8189933" y="2701540"/>
            <a:ext cx="2265232" cy="1266465"/>
          </a:xfrm>
          <a:custGeom>
            <a:avLst/>
            <a:gdLst/>
            <a:ahLst/>
            <a:cxnLst/>
            <a:rect l="l" t="t" r="r" b="b"/>
            <a:pathLst>
              <a:path w="2808312" h="2020010">
                <a:moveTo>
                  <a:pt x="0" y="0"/>
                </a:moveTo>
                <a:lnTo>
                  <a:pt x="422312" y="0"/>
                </a:lnTo>
                <a:lnTo>
                  <a:pt x="422312" y="1152430"/>
                </a:lnTo>
                <a:cubicBezTo>
                  <a:pt x="422312" y="1404581"/>
                  <a:pt x="626721" y="1608990"/>
                  <a:pt x="878872" y="1608990"/>
                </a:cubicBezTo>
                <a:lnTo>
                  <a:pt x="1909968" y="1608990"/>
                </a:lnTo>
                <a:cubicBezTo>
                  <a:pt x="2162119" y="1608990"/>
                  <a:pt x="2366528" y="1404581"/>
                  <a:pt x="2366528" y="1152430"/>
                </a:cubicBezTo>
                <a:lnTo>
                  <a:pt x="2366528" y="0"/>
                </a:lnTo>
                <a:lnTo>
                  <a:pt x="2808312" y="0"/>
                </a:lnTo>
                <a:lnTo>
                  <a:pt x="2808312" y="1313411"/>
                </a:lnTo>
                <a:cubicBezTo>
                  <a:pt x="2808312" y="1703655"/>
                  <a:pt x="2491957" y="2020010"/>
                  <a:pt x="2101713" y="2020010"/>
                </a:cubicBezTo>
                <a:lnTo>
                  <a:pt x="706599" y="2020010"/>
                </a:lnTo>
                <a:cubicBezTo>
                  <a:pt x="316355" y="2020010"/>
                  <a:pt x="0" y="1703655"/>
                  <a:pt x="0" y="1313411"/>
                </a:cubicBez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8741628" y="2153575"/>
            <a:ext cx="1161843" cy="1161842"/>
          </a:xfrm>
          <a:prstGeom prst="ellipse">
            <a:avLst/>
          </a:prstGeom>
          <a:solidFill>
            <a:schemeClr val="accent3"/>
          </a:solidFill>
          <a:ln w="63500" cap="flat" cmpd="sng" algn="ctr">
            <a:noFill/>
            <a:prstDash val="solid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rtlCol="0" anchor="ctr"/>
          <a:lstStyle/>
          <a:p>
            <a:pPr algn="ctr">
              <a:lnSpc>
                <a:spcPct val="130000"/>
              </a:lnSpc>
            </a:pPr>
            <a:endParaRPr lang="zh-CN" altLang="en-US" kern="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1148" y="3968006"/>
            <a:ext cx="12871067" cy="87459"/>
          </a:xfrm>
          <a:prstGeom prst="rect">
            <a:avLst/>
          </a:prstGeom>
          <a:solidFill>
            <a:srgbClr val="92D050"/>
          </a:solidFill>
          <a:ln w="25400" cap="flat" cmpd="sng" algn="ctr">
            <a:noFill/>
            <a:prstDash val="solid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rot="0" spcFirstLastPara="0" vertOverflow="overflow" horzOverflow="overflow" vert="horz" wrap="square" lIns="96423" tIns="48212" rIns="96423" bIns="48212" numCol="1" spcCol="0" rtlCol="0" fromWordArt="0" anchor="ctr" anchorCtr="0" forceAA="0" compatLnSpc="1">
            <a:noAutofit/>
          </a:bodyPr>
          <a:lstStyle/>
          <a:p>
            <a:pPr algn="ctr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kern="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 flipH="1">
            <a:off x="3067483" y="4930661"/>
            <a:ext cx="995574" cy="6832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0" dirty="0">
                <a:solidFill>
                  <a:schemeClr val="bg1"/>
                </a:solidFill>
                <a:sym typeface="Agency FB" panose="020B0503020202020204" pitchFamily="34" charset="0"/>
              </a:rPr>
              <a:t>一个晚上</a:t>
            </a:r>
          </a:p>
        </p:txBody>
      </p:sp>
      <p:sp>
        <p:nvSpPr>
          <p:cNvPr id="30" name="TextBox 29"/>
          <p:cNvSpPr txBox="1"/>
          <p:nvPr/>
        </p:nvSpPr>
        <p:spPr>
          <a:xfrm flipH="1">
            <a:off x="4983903" y="2464197"/>
            <a:ext cx="995574" cy="387798"/>
          </a:xfrm>
          <a:prstGeom prst="rect">
            <a:avLst/>
          </a:prstGeom>
          <a:noFill/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0" dirty="0">
                <a:solidFill>
                  <a:schemeClr val="bg1"/>
                </a:solidFill>
                <a:sym typeface="Agency FB" panose="020B0503020202020204" pitchFamily="34" charset="0"/>
              </a:rPr>
              <a:t>讨论</a:t>
            </a:r>
          </a:p>
        </p:txBody>
      </p:sp>
      <p:sp>
        <p:nvSpPr>
          <p:cNvPr id="31" name="TextBox 30"/>
          <p:cNvSpPr txBox="1"/>
          <p:nvPr/>
        </p:nvSpPr>
        <p:spPr>
          <a:xfrm flipH="1">
            <a:off x="8818177" y="2464197"/>
            <a:ext cx="995574" cy="387798"/>
          </a:xfrm>
          <a:prstGeom prst="rect">
            <a:avLst/>
          </a:prstGeom>
          <a:noFill/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0" dirty="0">
                <a:solidFill>
                  <a:schemeClr val="bg1"/>
                </a:solidFill>
                <a:sym typeface="Agency FB" panose="020B0503020202020204" pitchFamily="34" charset="0"/>
              </a:rPr>
              <a:t>摘要</a:t>
            </a:r>
          </a:p>
        </p:txBody>
      </p:sp>
      <p:sp>
        <p:nvSpPr>
          <p:cNvPr id="32" name="TextBox 31"/>
          <p:cNvSpPr txBox="1"/>
          <p:nvPr/>
        </p:nvSpPr>
        <p:spPr>
          <a:xfrm flipH="1">
            <a:off x="6905754" y="4930661"/>
            <a:ext cx="995574" cy="387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lvl="0">
              <a:lnSpc>
                <a:spcPct val="80000"/>
              </a:lnSpc>
              <a:defRPr sz="4400" b="1" kern="0">
                <a:ln w="18415" cmpd="sng">
                  <a:noFill/>
                  <a:prstDash val="solid"/>
                </a:ln>
                <a:solidFill>
                  <a:srgbClr val="FFC000"/>
                </a:solidFill>
                <a:latin typeface="Agency FB" panose="020B0503020202020204" pitchFamily="34" charset="0"/>
                <a:ea typeface="微软雅黑" panose="020B0503020204020204" pitchFamily="34" charset="-122"/>
              </a:defRPr>
            </a:lvl1pPr>
          </a:lstStyle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b="0" dirty="0">
                <a:solidFill>
                  <a:schemeClr val="bg1"/>
                </a:solidFill>
                <a:sym typeface="Agency FB" panose="020B0503020202020204" pitchFamily="34" charset="0"/>
              </a:rPr>
              <a:t>建模</a:t>
            </a:r>
          </a:p>
        </p:txBody>
      </p:sp>
      <p:sp>
        <p:nvSpPr>
          <p:cNvPr id="85" name="TextBox 23"/>
          <p:cNvSpPr txBox="1"/>
          <p:nvPr/>
        </p:nvSpPr>
        <p:spPr>
          <a:xfrm>
            <a:off x="1863223" y="3189945"/>
            <a:ext cx="2333175" cy="316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一两个小时</a:t>
            </a: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。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86" name="TextBox 24"/>
          <p:cNvSpPr txBox="1"/>
          <p:nvPr/>
        </p:nvSpPr>
        <p:spPr>
          <a:xfrm>
            <a:off x="1960597" y="2840810"/>
            <a:ext cx="6062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选题</a:t>
            </a:r>
          </a:p>
        </p:txBody>
      </p:sp>
      <p:sp>
        <p:nvSpPr>
          <p:cNvPr id="87" name="TextBox 23"/>
          <p:cNvSpPr txBox="1"/>
          <p:nvPr/>
        </p:nvSpPr>
        <p:spPr>
          <a:xfrm>
            <a:off x="4321625" y="5682450"/>
            <a:ext cx="2333175" cy="688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zh-CN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Google</a:t>
            </a: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图书馆文献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专业书籍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88" name="TextBox 24"/>
          <p:cNvSpPr txBox="1"/>
          <p:nvPr/>
        </p:nvSpPr>
        <p:spPr>
          <a:xfrm>
            <a:off x="4321626" y="5366003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查资料</a:t>
            </a:r>
          </a:p>
        </p:txBody>
      </p:sp>
      <p:sp>
        <p:nvSpPr>
          <p:cNvPr id="89" name="TextBox 23"/>
          <p:cNvSpPr txBox="1"/>
          <p:nvPr/>
        </p:nvSpPr>
        <p:spPr>
          <a:xfrm>
            <a:off x="6239325" y="1796250"/>
            <a:ext cx="2333175" cy="896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讨论一个解决方法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按照问题分工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多方法并行</a:t>
            </a:r>
            <a:endParaRPr lang="en-US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同步写作框架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90" name="TextBox 24"/>
          <p:cNvSpPr txBox="1"/>
          <p:nvPr/>
        </p:nvSpPr>
        <p:spPr>
          <a:xfrm>
            <a:off x="6239326" y="1479803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并行分工</a:t>
            </a:r>
          </a:p>
        </p:txBody>
      </p:sp>
      <p:sp>
        <p:nvSpPr>
          <p:cNvPr id="91" name="TextBox 23"/>
          <p:cNvSpPr txBox="1"/>
          <p:nvPr/>
        </p:nvSpPr>
        <p:spPr>
          <a:xfrm>
            <a:off x="8931725" y="4742650"/>
            <a:ext cx="2333175" cy="27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及时汇总进度，分析难点，估计能否完成</a:t>
            </a:r>
            <a:endParaRPr lang="en-GB" altLang="zh-CN" sz="9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92" name="TextBox 24"/>
          <p:cNvSpPr txBox="1"/>
          <p:nvPr/>
        </p:nvSpPr>
        <p:spPr>
          <a:xfrm>
            <a:off x="8931726" y="4426203"/>
            <a:ext cx="10663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分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-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合战术</a:t>
            </a: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时间安排与分工</a:t>
            </a:r>
          </a:p>
        </p:txBody>
      </p:sp>
      <p:sp>
        <p:nvSpPr>
          <p:cNvPr id="33" name="文本占位符 3">
            <a:extLst>
              <a:ext uri="{FF2B5EF4-FFF2-40B4-BE49-F238E27FC236}">
                <a16:creationId xmlns:a16="http://schemas.microsoft.com/office/drawing/2014/main" id="{86DED6B9-DD15-4388-AD0E-320EB9326D57}"/>
              </a:ext>
            </a:extLst>
          </p:cNvPr>
          <p:cNvSpPr txBox="1">
            <a:spLocks/>
          </p:cNvSpPr>
          <p:nvPr/>
        </p:nvSpPr>
        <p:spPr>
          <a:xfrm>
            <a:off x="4663444" y="491551"/>
            <a:ext cx="3909056" cy="504602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92D05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dirty="0">
                <a:solidFill>
                  <a:srgbClr val="7030A0"/>
                </a:solidFill>
              </a:rPr>
              <a:t>9</a:t>
            </a:r>
            <a:r>
              <a:rPr lang="zh-CN" altLang="en-US" dirty="0">
                <a:solidFill>
                  <a:srgbClr val="7030A0"/>
                </a:solidFill>
              </a:rPr>
              <a:t>月</a:t>
            </a:r>
            <a:r>
              <a:rPr lang="en-US" altLang="zh-CN" dirty="0">
                <a:solidFill>
                  <a:srgbClr val="7030A0"/>
                </a:solidFill>
              </a:rPr>
              <a:t>9</a:t>
            </a:r>
            <a:r>
              <a:rPr lang="zh-CN" altLang="en-US" dirty="0">
                <a:solidFill>
                  <a:srgbClr val="7030A0"/>
                </a:solidFill>
              </a:rPr>
              <a:t>日</a:t>
            </a:r>
            <a:r>
              <a:rPr lang="en-US" altLang="zh-CN" dirty="0">
                <a:solidFill>
                  <a:srgbClr val="7030A0"/>
                </a:solidFill>
              </a:rPr>
              <a:t>18</a:t>
            </a:r>
            <a:r>
              <a:rPr lang="zh-CN" altLang="en-US" dirty="0">
                <a:solidFill>
                  <a:srgbClr val="7030A0"/>
                </a:solidFill>
              </a:rPr>
              <a:t>时</a:t>
            </a:r>
            <a:r>
              <a:rPr lang="en-US" altLang="zh-CN" dirty="0">
                <a:solidFill>
                  <a:srgbClr val="7030A0"/>
                </a:solidFill>
              </a:rPr>
              <a:t>—9</a:t>
            </a:r>
            <a:r>
              <a:rPr lang="zh-CN" altLang="en-US" dirty="0">
                <a:solidFill>
                  <a:srgbClr val="7030A0"/>
                </a:solidFill>
              </a:rPr>
              <a:t>月</a:t>
            </a:r>
            <a:r>
              <a:rPr lang="en-US" altLang="zh-CN" dirty="0">
                <a:solidFill>
                  <a:srgbClr val="7030A0"/>
                </a:solidFill>
              </a:rPr>
              <a:t>12</a:t>
            </a:r>
            <a:r>
              <a:rPr lang="zh-CN" altLang="en-US" dirty="0">
                <a:solidFill>
                  <a:srgbClr val="7030A0"/>
                </a:solidFill>
              </a:rPr>
              <a:t>日</a:t>
            </a:r>
            <a:r>
              <a:rPr lang="en-US" altLang="zh-CN" dirty="0">
                <a:solidFill>
                  <a:srgbClr val="7030A0"/>
                </a:solidFill>
              </a:rPr>
              <a:t>20</a:t>
            </a:r>
            <a:r>
              <a:rPr lang="zh-CN" altLang="en-US" dirty="0">
                <a:solidFill>
                  <a:srgbClr val="7030A0"/>
                </a:solidFill>
              </a:rPr>
              <a:t>时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00"/>
                            </p:stCondLst>
                            <p:childTnLst>
                              <p:par>
                                <p:cTn id="7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500"/>
                            </p:stCondLst>
                            <p:childTnLst>
                              <p:par>
                                <p:cTn id="8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2000"/>
                            </p:stCondLst>
                            <p:childTnLst>
                              <p:par>
                                <p:cTn id="9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6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/>
      <p:bldP spid="30" grpId="0"/>
      <p:bldP spid="31" grpId="0"/>
      <p:bldP spid="32" grpId="0"/>
      <p:bldP spid="85" grpId="0"/>
      <p:bldP spid="86" grpId="0"/>
      <p:bldP spid="87" grpId="0"/>
      <p:bldP spid="88" grpId="0"/>
      <p:bldP spid="89" grpId="0"/>
      <p:bldP spid="90" grpId="0"/>
      <p:bldP spid="91" grpId="0"/>
      <p:bldP spid="9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/>
          <p:cNvSpPr/>
          <p:nvPr/>
        </p:nvSpPr>
        <p:spPr>
          <a:xfrm>
            <a:off x="4593171" y="3194869"/>
            <a:ext cx="3672408" cy="4037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b="1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一个可以通宵的地方即可！</a:t>
            </a:r>
            <a:endParaRPr lang="en-US" sz="2400" b="1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场地选择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AutoShape 4"/>
          <p:cNvSpPr/>
          <p:nvPr/>
        </p:nvSpPr>
        <p:spPr bwMode="auto">
          <a:xfrm>
            <a:off x="8738337" y="5126671"/>
            <a:ext cx="3667702" cy="115395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790"/>
              </a:spcBef>
            </a:pPr>
            <a:r>
              <a:rPr lang="zh-CN" altLang="en-US" sz="1600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新的解决方法！</a:t>
            </a:r>
            <a:endParaRPr lang="en-US" altLang="zh-CN" sz="1600" b="0" dirty="0">
              <a:solidFill>
                <a:srgbClr val="92D05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 eaLnBrk="1">
              <a:lnSpc>
                <a:spcPct val="120000"/>
              </a:lnSpc>
              <a:spcBef>
                <a:spcPts val="790"/>
              </a:spcBef>
            </a:pPr>
            <a:r>
              <a:rPr lang="zh-CN" altLang="en-US" sz="1600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出乎意料的思路！</a:t>
            </a:r>
            <a:endParaRPr lang="en-US" altLang="zh-CN" sz="1600" b="0" dirty="0">
              <a:solidFill>
                <a:srgbClr val="92D05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 eaLnBrk="1">
              <a:lnSpc>
                <a:spcPct val="120000"/>
              </a:lnSpc>
              <a:spcBef>
                <a:spcPts val="790"/>
              </a:spcBef>
            </a:pPr>
            <a:r>
              <a:rPr lang="zh-CN" altLang="en-US" sz="1600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一个新的办法是组合</a:t>
            </a:r>
            <a:r>
              <a:rPr lang="en-US" altLang="zh-CN" sz="1600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(</a:t>
            </a:r>
            <a:r>
              <a:rPr lang="zh-CN" altLang="en-US" sz="1600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迁移</a:t>
            </a:r>
            <a:r>
              <a:rPr lang="en-US" altLang="zh-CN" sz="1600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)</a:t>
            </a:r>
            <a:r>
              <a:rPr lang="zh-CN" altLang="en-US" sz="1600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，而不是创造！</a:t>
            </a:r>
            <a:endParaRPr lang="en-US" altLang="zh-CN" sz="1600" b="0" dirty="0">
              <a:solidFill>
                <a:srgbClr val="92D05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1990" name="AutoShape 6"/>
          <p:cNvSpPr/>
          <p:nvPr/>
        </p:nvSpPr>
        <p:spPr bwMode="auto">
          <a:xfrm>
            <a:off x="4808995" y="5876476"/>
            <a:ext cx="1725289" cy="121775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en-US" altLang="zh-CN" sz="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MATLAB</a:t>
            </a:r>
          </a:p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en-US" altLang="zh-CN" sz="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Python</a:t>
            </a:r>
          </a:p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en-US" altLang="zh-CN" sz="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LINGO</a:t>
            </a:r>
          </a:p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en-US" altLang="zh-CN" sz="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SPSS</a:t>
            </a:r>
          </a:p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zh-CN" altLang="en-US" sz="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专业分析工具</a:t>
            </a:r>
            <a:r>
              <a:rPr lang="en-US" altLang="zh-CN" sz="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(expert design)</a:t>
            </a:r>
            <a:endParaRPr lang="es-ES" altLang="zh-CN" sz="1100" dirty="0">
              <a:solidFill>
                <a:srgbClr val="FF000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1991" name="AutoShape 7"/>
          <p:cNvSpPr/>
          <p:nvPr/>
        </p:nvSpPr>
        <p:spPr bwMode="auto">
          <a:xfrm>
            <a:off x="3287738" y="5404112"/>
            <a:ext cx="1725289" cy="4976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zh-CN" altLang="en-US" sz="1050" b="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规划问题</a:t>
            </a:r>
            <a:endParaRPr lang="en-US" altLang="zh-CN" sz="1050" b="0" dirty="0">
              <a:solidFill>
                <a:srgbClr val="FF000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zh-CN" altLang="en-US" sz="1050" b="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预测问题等</a:t>
            </a:r>
            <a:endParaRPr lang="es-ES" altLang="zh-CN" sz="1100" b="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1993" name="AutoShape 9"/>
          <p:cNvSpPr/>
          <p:nvPr/>
        </p:nvSpPr>
        <p:spPr bwMode="auto">
          <a:xfrm>
            <a:off x="1761584" y="3033884"/>
            <a:ext cx="1724518" cy="167066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lIns="0" tIns="0" rIns="0" bIns="0"/>
          <a:lstStyle>
            <a:lvl1pPr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defTabSz="601345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601345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zh-CN" altLang="en-US" sz="1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摘要</a:t>
            </a:r>
            <a:endParaRPr lang="en-US" altLang="zh-CN" sz="1800" dirty="0">
              <a:solidFill>
                <a:srgbClr val="FF000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zh-CN" altLang="en-US" sz="1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重点突出</a:t>
            </a:r>
            <a:endParaRPr lang="en-US" altLang="zh-CN" sz="1800" dirty="0">
              <a:solidFill>
                <a:srgbClr val="FF000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en-US" altLang="zh-CN" sz="1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Latex</a:t>
            </a:r>
          </a:p>
          <a:p>
            <a:pPr algn="r" eaLnBrk="1">
              <a:lnSpc>
                <a:spcPct val="120000"/>
              </a:lnSpc>
              <a:spcBef>
                <a:spcPts val="790"/>
              </a:spcBef>
            </a:pPr>
            <a:r>
              <a:rPr lang="zh-CN" altLang="en-US" sz="1800" dirty="0">
                <a:solidFill>
                  <a:srgbClr val="FF000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写作模板</a:t>
            </a:r>
            <a:endParaRPr lang="es-ES" altLang="zh-CN" sz="3200" dirty="0">
              <a:solidFill>
                <a:srgbClr val="FF000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1994" name="AutoShape 10"/>
          <p:cNvSpPr/>
          <p:nvPr/>
        </p:nvSpPr>
        <p:spPr bwMode="auto">
          <a:xfrm>
            <a:off x="5025551" y="1625024"/>
            <a:ext cx="698988" cy="2441019"/>
          </a:xfrm>
          <a:custGeom>
            <a:avLst/>
            <a:gdLst>
              <a:gd name="T0" fmla="+- 0 12581 3563"/>
              <a:gd name="T1" fmla="*/ T0 w 18037"/>
              <a:gd name="T2" fmla="*/ 10800 h 21600"/>
              <a:gd name="T3" fmla="+- 0 12581 3563"/>
              <a:gd name="T4" fmla="*/ T3 w 18037"/>
              <a:gd name="T5" fmla="*/ 10800 h 21600"/>
              <a:gd name="T6" fmla="+- 0 12581 3563"/>
              <a:gd name="T7" fmla="*/ T6 w 18037"/>
              <a:gd name="T8" fmla="*/ 10800 h 21600"/>
              <a:gd name="T9" fmla="+- 0 12581 3563"/>
              <a:gd name="T10" fmla="*/ T9 w 18037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8037" h="21600">
                <a:moveTo>
                  <a:pt x="18037" y="0"/>
                </a:moveTo>
                <a:cubicBezTo>
                  <a:pt x="15413" y="528"/>
                  <a:pt x="12938" y="1176"/>
                  <a:pt x="10687" y="1948"/>
                </a:cubicBezTo>
                <a:cubicBezTo>
                  <a:pt x="-3563" y="6836"/>
                  <a:pt x="-3563" y="14761"/>
                  <a:pt x="10687" y="19649"/>
                </a:cubicBezTo>
                <a:cubicBezTo>
                  <a:pt x="12938" y="20421"/>
                  <a:pt x="15413" y="21071"/>
                  <a:pt x="18037" y="21599"/>
                </a:cubicBezTo>
                <a:lnTo>
                  <a:pt x="180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5">
              <a:effectLst>
                <a:outerShdw blurRad="38100" dist="38100" dir="2700000" algn="tl">
                  <a:srgbClr val="000000"/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Gill Sans" charset="0"/>
              <a:sym typeface="Agency FB" panose="020B0503020202020204" pitchFamily="34" charset="0"/>
            </a:endParaRPr>
          </a:p>
        </p:txBody>
      </p:sp>
      <p:sp>
        <p:nvSpPr>
          <p:cNvPr id="41995" name="AutoShape 11"/>
          <p:cNvSpPr/>
          <p:nvPr/>
        </p:nvSpPr>
        <p:spPr bwMode="auto">
          <a:xfrm>
            <a:off x="5141910" y="2995377"/>
            <a:ext cx="513150" cy="32145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ctr" eaLnBrk="1">
              <a:lnSpc>
                <a:spcPct val="120000"/>
              </a:lnSpc>
            </a:pPr>
            <a:r>
              <a:rPr lang="zh-CN" altLang="en-US" sz="211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写作</a:t>
            </a:r>
            <a:endParaRPr lang="es-ES" altLang="zh-CN" sz="132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1996" name="AutoShape 12"/>
          <p:cNvSpPr/>
          <p:nvPr/>
        </p:nvSpPr>
        <p:spPr bwMode="auto">
          <a:xfrm>
            <a:off x="5804903" y="1433325"/>
            <a:ext cx="594350" cy="28244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0"/>
                </a:moveTo>
                <a:cubicBezTo>
                  <a:pt x="14175" y="45"/>
                  <a:pt x="6789" y="419"/>
                  <a:pt x="0" y="1136"/>
                </a:cubicBezTo>
                <a:lnTo>
                  <a:pt x="0" y="20463"/>
                </a:lnTo>
                <a:cubicBezTo>
                  <a:pt x="6789" y="21180"/>
                  <a:pt x="14175" y="21554"/>
                  <a:pt x="21600" y="21599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5">
              <a:effectLst>
                <a:outerShdw blurRad="38100" dist="38100" dir="2700000" algn="tl">
                  <a:srgbClr val="000000"/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Gill Sans" charset="0"/>
              <a:sym typeface="Agency FB" panose="020B0503020202020204" pitchFamily="34" charset="0"/>
            </a:endParaRPr>
          </a:p>
        </p:txBody>
      </p:sp>
      <p:sp>
        <p:nvSpPr>
          <p:cNvPr id="41997" name="AutoShape 13"/>
          <p:cNvSpPr/>
          <p:nvPr/>
        </p:nvSpPr>
        <p:spPr bwMode="auto">
          <a:xfrm>
            <a:off x="5846758" y="2608213"/>
            <a:ext cx="512313" cy="117739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ctr" eaLnBrk="1">
              <a:lnSpc>
                <a:spcPct val="120000"/>
              </a:lnSpc>
            </a:pPr>
            <a:r>
              <a:rPr lang="zh-CN" altLang="en-US" sz="211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精确性</a:t>
            </a:r>
            <a:endParaRPr lang="es-ES" altLang="zh-CN" sz="132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1998" name="AutoShape 14"/>
          <p:cNvSpPr/>
          <p:nvPr/>
        </p:nvSpPr>
        <p:spPr bwMode="auto">
          <a:xfrm>
            <a:off x="6479615" y="1433325"/>
            <a:ext cx="593513" cy="28244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21599"/>
                </a:lnTo>
                <a:cubicBezTo>
                  <a:pt x="7424" y="21556"/>
                  <a:pt x="14807" y="21185"/>
                  <a:pt x="21600" y="20470"/>
                </a:cubicBezTo>
                <a:lnTo>
                  <a:pt x="21600" y="1129"/>
                </a:lnTo>
                <a:cubicBezTo>
                  <a:pt x="14807" y="414"/>
                  <a:pt x="7424" y="43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5">
              <a:effectLst>
                <a:outerShdw blurRad="38100" dist="38100" dir="2700000" algn="tl">
                  <a:srgbClr val="000000"/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Gill Sans" charset="0"/>
              <a:sym typeface="Agency FB" panose="020B0503020202020204" pitchFamily="34" charset="0"/>
            </a:endParaRPr>
          </a:p>
        </p:txBody>
      </p:sp>
      <p:sp>
        <p:nvSpPr>
          <p:cNvPr id="41999" name="AutoShape 15"/>
          <p:cNvSpPr/>
          <p:nvPr/>
        </p:nvSpPr>
        <p:spPr bwMode="auto">
          <a:xfrm>
            <a:off x="6517285" y="1960141"/>
            <a:ext cx="512313" cy="182546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ctr" eaLnBrk="1">
              <a:lnSpc>
                <a:spcPct val="120000"/>
              </a:lnSpc>
            </a:pPr>
            <a:r>
              <a:rPr lang="zh-CN" altLang="en-US" sz="211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编码与工具</a:t>
            </a:r>
            <a:endParaRPr lang="es-ES" altLang="zh-CN" sz="132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00" name="AutoShape 16"/>
          <p:cNvSpPr/>
          <p:nvPr/>
        </p:nvSpPr>
        <p:spPr bwMode="auto">
          <a:xfrm>
            <a:off x="7155165" y="1622512"/>
            <a:ext cx="700663" cy="2442694"/>
          </a:xfrm>
          <a:custGeom>
            <a:avLst/>
            <a:gdLst>
              <a:gd name="T0" fmla="*/ 9022 w 18044"/>
              <a:gd name="T1" fmla="*/ 10800 h 21600"/>
              <a:gd name="T2" fmla="*/ 9022 w 18044"/>
              <a:gd name="T3" fmla="*/ 10800 h 21600"/>
              <a:gd name="T4" fmla="*/ 9022 w 18044"/>
              <a:gd name="T5" fmla="*/ 10800 h 21600"/>
              <a:gd name="T6" fmla="*/ 9022 w 18044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044" h="21600">
                <a:moveTo>
                  <a:pt x="0" y="0"/>
                </a:moveTo>
                <a:lnTo>
                  <a:pt x="0" y="21599"/>
                </a:lnTo>
                <a:cubicBezTo>
                  <a:pt x="2632" y="21070"/>
                  <a:pt x="5116" y="20418"/>
                  <a:pt x="7374" y="19643"/>
                </a:cubicBezTo>
                <a:cubicBezTo>
                  <a:pt x="21599" y="14759"/>
                  <a:pt x="21599" y="6839"/>
                  <a:pt x="7374" y="1954"/>
                </a:cubicBezTo>
                <a:cubicBezTo>
                  <a:pt x="5116" y="1179"/>
                  <a:pt x="2632" y="529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5">
              <a:effectLst>
                <a:outerShdw blurRad="38100" dist="38100" dir="2700000" algn="tl">
                  <a:srgbClr val="000000"/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Gill Sans" charset="0"/>
              <a:sym typeface="Agency FB" panose="020B0503020202020204" pitchFamily="34" charset="0"/>
            </a:endParaRPr>
          </a:p>
        </p:txBody>
      </p:sp>
      <p:sp>
        <p:nvSpPr>
          <p:cNvPr id="42001" name="AutoShape 17"/>
          <p:cNvSpPr/>
          <p:nvPr/>
        </p:nvSpPr>
        <p:spPr bwMode="auto">
          <a:xfrm>
            <a:off x="7209577" y="2987005"/>
            <a:ext cx="513150" cy="32145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ctr" eaLnBrk="1">
              <a:lnSpc>
                <a:spcPct val="120000"/>
              </a:lnSpc>
            </a:pPr>
            <a:r>
              <a:rPr lang="zh-CN" altLang="en-US" sz="211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创新性</a:t>
            </a:r>
            <a:endParaRPr lang="es-ES" altLang="zh-CN" sz="132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02" name="AutoShape 18"/>
          <p:cNvSpPr/>
          <p:nvPr/>
        </p:nvSpPr>
        <p:spPr bwMode="auto">
          <a:xfrm rot="21361941">
            <a:off x="4771460" y="3341821"/>
            <a:ext cx="486362" cy="817858"/>
          </a:xfrm>
          <a:custGeom>
            <a:avLst/>
            <a:gdLst>
              <a:gd name="T0" fmla="*/ 461169 w 21600"/>
              <a:gd name="T1" fmla="*/ 775494 h 21600"/>
              <a:gd name="T2" fmla="*/ 461169 w 21600"/>
              <a:gd name="T3" fmla="*/ 775494 h 21600"/>
              <a:gd name="T4" fmla="*/ 461169 w 21600"/>
              <a:gd name="T5" fmla="*/ 775494 h 21600"/>
              <a:gd name="T6" fmla="*/ 461169 w 21600"/>
              <a:gd name="T7" fmla="*/ 7754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057" y="4474"/>
                  <a:pt x="5213" y="8744"/>
                  <a:pt x="9365" y="12671"/>
                </a:cubicBezTo>
                <a:cubicBezTo>
                  <a:pt x="12814" y="15934"/>
                  <a:pt x="16923" y="18932"/>
                  <a:pt x="21600" y="21599"/>
                </a:cubicBezTo>
              </a:path>
            </a:pathLst>
          </a:custGeom>
          <a:noFill/>
          <a:ln w="101600" cap="flat" cmpd="sng">
            <a:solidFill>
              <a:schemeClr val="accent1"/>
            </a:solidFill>
            <a:prstDash val="solid"/>
            <a:miter lim="0"/>
            <a:headEnd type="oval" w="med" len="med"/>
          </a:ln>
          <a:effectLst>
            <a:outerShdw blurRad="177800" dist="76200" dir="2700000" algn="ctr" rotWithShape="0">
              <a:srgbClr val="000000">
                <a:alpha val="7499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03" name="AutoShape 19"/>
          <p:cNvSpPr/>
          <p:nvPr/>
        </p:nvSpPr>
        <p:spPr bwMode="auto">
          <a:xfrm>
            <a:off x="3602461" y="2985331"/>
            <a:ext cx="601883" cy="601883"/>
          </a:xfrm>
          <a:custGeom>
            <a:avLst/>
            <a:gdLst>
              <a:gd name="T0" fmla="*/ 570706 w 21600"/>
              <a:gd name="T1" fmla="*/ 570706 h 21600"/>
              <a:gd name="T2" fmla="*/ 570706 w 21600"/>
              <a:gd name="T3" fmla="*/ 570706 h 21600"/>
              <a:gd name="T4" fmla="*/ 570706 w 21600"/>
              <a:gd name="T5" fmla="*/ 570706 h 21600"/>
              <a:gd name="T6" fmla="*/ 570706 w 21600"/>
              <a:gd name="T7" fmla="*/ 57070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>
            <a:outerShdw blurRad="177800" dist="76200" dir="2700000" algn="ctr" rotWithShape="0">
              <a:srgbClr val="000000">
                <a:alpha val="74997"/>
              </a:srgbClr>
            </a:outerShdw>
          </a:effectLst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04" name="AutoShape 20"/>
          <p:cNvSpPr/>
          <p:nvPr/>
        </p:nvSpPr>
        <p:spPr bwMode="auto">
          <a:xfrm>
            <a:off x="3693705" y="3070717"/>
            <a:ext cx="425253" cy="4252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5">
              <a:effectLst>
                <a:outerShdw blurRad="38100" dist="38100" dir="2700000" algn="tl">
                  <a:srgbClr val="000000"/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Gill Sans" charset="0"/>
              <a:sym typeface="Agency FB" panose="020B0503020202020204" pitchFamily="34" charset="0"/>
            </a:endParaRPr>
          </a:p>
        </p:txBody>
      </p:sp>
      <p:sp>
        <p:nvSpPr>
          <p:cNvPr id="42005" name="AutoShape 21"/>
          <p:cNvSpPr/>
          <p:nvPr/>
        </p:nvSpPr>
        <p:spPr bwMode="auto">
          <a:xfrm>
            <a:off x="3689336" y="3103991"/>
            <a:ext cx="425620" cy="3419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01</a:t>
            </a:r>
            <a:endParaRPr lang="es-ES" altLang="zh-CN" sz="140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06" name="Line 22"/>
          <p:cNvSpPr>
            <a:spLocks noChangeShapeType="1"/>
          </p:cNvSpPr>
          <p:nvPr/>
        </p:nvSpPr>
        <p:spPr bwMode="auto">
          <a:xfrm>
            <a:off x="4329911" y="3289203"/>
            <a:ext cx="397629" cy="0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headEnd type="oval" w="med" len="med"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07" name="AutoShape 23"/>
          <p:cNvSpPr/>
          <p:nvPr/>
        </p:nvSpPr>
        <p:spPr bwMode="auto">
          <a:xfrm rot="20851536">
            <a:off x="5398485" y="4115208"/>
            <a:ext cx="904081" cy="513150"/>
          </a:xfrm>
          <a:custGeom>
            <a:avLst/>
            <a:gdLst>
              <a:gd name="T0" fmla="*/ 857250 w 21600"/>
              <a:gd name="T1" fmla="*/ 486568 h 21600"/>
              <a:gd name="T2" fmla="*/ 857250 w 21600"/>
              <a:gd name="T3" fmla="*/ 486568 h 21600"/>
              <a:gd name="T4" fmla="*/ 857250 w 21600"/>
              <a:gd name="T5" fmla="*/ 486568 h 21600"/>
              <a:gd name="T6" fmla="*/ 857250 w 21600"/>
              <a:gd name="T7" fmla="*/ 48656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952" y="5171"/>
                  <a:pt x="6281" y="9632"/>
                  <a:pt x="9898" y="13266"/>
                </a:cubicBezTo>
                <a:cubicBezTo>
                  <a:pt x="13569" y="16954"/>
                  <a:pt x="17505" y="19757"/>
                  <a:pt x="21600" y="21599"/>
                </a:cubicBezTo>
              </a:path>
            </a:pathLst>
          </a:custGeom>
          <a:noFill/>
          <a:ln w="101600" cap="flat" cmpd="sng">
            <a:solidFill>
              <a:schemeClr val="accent2"/>
            </a:solidFill>
            <a:prstDash val="solid"/>
            <a:miter lim="0"/>
            <a:headEnd type="oval" w="med" len="med"/>
          </a:ln>
          <a:effectLst>
            <a:outerShdw blurRad="177800" dist="76200" dir="2700000" algn="ctr" rotWithShape="0">
              <a:srgbClr val="000000">
                <a:alpha val="7499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08" name="AutoShape 24"/>
          <p:cNvSpPr/>
          <p:nvPr/>
        </p:nvSpPr>
        <p:spPr bwMode="auto">
          <a:xfrm>
            <a:off x="4598892" y="4705762"/>
            <a:ext cx="602721" cy="601884"/>
          </a:xfrm>
          <a:custGeom>
            <a:avLst/>
            <a:gdLst>
              <a:gd name="T0" fmla="*/ 571500 w 21600"/>
              <a:gd name="T1" fmla="*/ 570707 h 21600"/>
              <a:gd name="T2" fmla="*/ 571500 w 21600"/>
              <a:gd name="T3" fmla="*/ 570707 h 21600"/>
              <a:gd name="T4" fmla="*/ 571500 w 21600"/>
              <a:gd name="T5" fmla="*/ 570707 h 21600"/>
              <a:gd name="T6" fmla="*/ 571500 w 21600"/>
              <a:gd name="T7" fmla="*/ 57070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>
            <a:outerShdw blurRad="177800" dist="76200" dir="2700000" algn="ctr" rotWithShape="0">
              <a:srgbClr val="000000">
                <a:alpha val="74997"/>
              </a:srgbClr>
            </a:outerShdw>
          </a:effectLst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09" name="AutoShape 25"/>
          <p:cNvSpPr/>
          <p:nvPr/>
        </p:nvSpPr>
        <p:spPr bwMode="auto">
          <a:xfrm>
            <a:off x="4691812" y="4791147"/>
            <a:ext cx="425253" cy="42609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5">
              <a:effectLst>
                <a:outerShdw blurRad="38100" dist="38100" dir="2700000" algn="tl">
                  <a:srgbClr val="000000"/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Gill Sans" charset="0"/>
              <a:sym typeface="Agency FB" panose="020B0503020202020204" pitchFamily="34" charset="0"/>
            </a:endParaRPr>
          </a:p>
        </p:txBody>
      </p:sp>
      <p:sp>
        <p:nvSpPr>
          <p:cNvPr id="42010" name="Line 26"/>
          <p:cNvSpPr>
            <a:spLocks noChangeShapeType="1"/>
          </p:cNvSpPr>
          <p:nvPr/>
        </p:nvSpPr>
        <p:spPr bwMode="auto">
          <a:xfrm flipH="1">
            <a:off x="5074410" y="4351154"/>
            <a:ext cx="213994" cy="382639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tailEnd type="oval" w="med" len="med"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11" name="AutoShape 27"/>
          <p:cNvSpPr/>
          <p:nvPr/>
        </p:nvSpPr>
        <p:spPr bwMode="auto">
          <a:xfrm>
            <a:off x="4693303" y="4820236"/>
            <a:ext cx="425620" cy="3419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02</a:t>
            </a:r>
            <a:endParaRPr lang="es-ES" altLang="zh-CN" sz="140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12" name="AutoShape 28"/>
          <p:cNvSpPr/>
          <p:nvPr/>
        </p:nvSpPr>
        <p:spPr bwMode="auto">
          <a:xfrm rot="20646816">
            <a:off x="6395210" y="4442189"/>
            <a:ext cx="1053924" cy="90408"/>
          </a:xfrm>
          <a:custGeom>
            <a:avLst/>
            <a:gdLst>
              <a:gd name="T0" fmla="*/ 999331 w 21600"/>
              <a:gd name="T1" fmla="*/ 85721 h 21275"/>
              <a:gd name="T2" fmla="*/ 999331 w 21600"/>
              <a:gd name="T3" fmla="*/ 85721 h 21275"/>
              <a:gd name="T4" fmla="*/ 999331 w 21600"/>
              <a:gd name="T5" fmla="*/ 85721 h 21275"/>
              <a:gd name="T6" fmla="*/ 999331 w 21600"/>
              <a:gd name="T7" fmla="*/ 85721 h 21275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275">
                <a:moveTo>
                  <a:pt x="0" y="0"/>
                </a:moveTo>
                <a:cubicBezTo>
                  <a:pt x="3775" y="13687"/>
                  <a:pt x="7706" y="20851"/>
                  <a:pt x="11664" y="21257"/>
                </a:cubicBezTo>
                <a:cubicBezTo>
                  <a:pt x="15012" y="21599"/>
                  <a:pt x="18350" y="17101"/>
                  <a:pt x="21600" y="7866"/>
                </a:cubicBezTo>
              </a:path>
            </a:pathLst>
          </a:custGeom>
          <a:noFill/>
          <a:ln w="101600" cap="flat" cmpd="sng">
            <a:solidFill>
              <a:schemeClr val="accent3"/>
            </a:solidFill>
            <a:prstDash val="solid"/>
            <a:miter lim="0"/>
            <a:headEnd type="oval" w="med" len="med"/>
          </a:ln>
          <a:effectLst>
            <a:outerShdw blurRad="177800" dist="76200" dir="2700000" algn="ctr" rotWithShape="0">
              <a:srgbClr val="000000">
                <a:alpha val="7499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13" name="AutoShape 29"/>
          <p:cNvSpPr/>
          <p:nvPr/>
        </p:nvSpPr>
        <p:spPr bwMode="auto">
          <a:xfrm>
            <a:off x="6090165" y="5227972"/>
            <a:ext cx="601883" cy="602721"/>
          </a:xfrm>
          <a:custGeom>
            <a:avLst/>
            <a:gdLst>
              <a:gd name="T0" fmla="*/ 570706 w 21600"/>
              <a:gd name="T1" fmla="*/ 571500 h 21600"/>
              <a:gd name="T2" fmla="*/ 570706 w 21600"/>
              <a:gd name="T3" fmla="*/ 571500 h 21600"/>
              <a:gd name="T4" fmla="*/ 570706 w 21600"/>
              <a:gd name="T5" fmla="*/ 571500 h 21600"/>
              <a:gd name="T6" fmla="*/ 570706 w 21600"/>
              <a:gd name="T7" fmla="*/ 571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>
            <a:outerShdw blurRad="177800" dist="76200" dir="2700000" algn="ctr" rotWithShape="0">
              <a:srgbClr val="000000">
                <a:alpha val="74997"/>
              </a:srgbClr>
            </a:outerShdw>
          </a:effectLst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14" name="AutoShape 30"/>
          <p:cNvSpPr/>
          <p:nvPr/>
        </p:nvSpPr>
        <p:spPr bwMode="auto">
          <a:xfrm>
            <a:off x="6180573" y="5313358"/>
            <a:ext cx="425253" cy="4252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5">
              <a:effectLst>
                <a:outerShdw blurRad="38100" dist="38100" dir="2700000" algn="tl">
                  <a:srgbClr val="000000"/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Gill Sans" charset="0"/>
              <a:sym typeface="Agency FB" panose="020B0503020202020204" pitchFamily="34" charset="0"/>
            </a:endParaRPr>
          </a:p>
        </p:txBody>
      </p:sp>
      <p:sp>
        <p:nvSpPr>
          <p:cNvPr id="42015" name="Line 31"/>
          <p:cNvSpPr>
            <a:spLocks noChangeShapeType="1"/>
          </p:cNvSpPr>
          <p:nvPr/>
        </p:nvSpPr>
        <p:spPr bwMode="auto">
          <a:xfrm flipH="1">
            <a:off x="6399252" y="4711934"/>
            <a:ext cx="10427" cy="476984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tailEnd type="oval" w="med" len="med"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 dirty="0">
              <a:solidFill>
                <a:srgbClr val="00000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16" name="AutoShape 32"/>
          <p:cNvSpPr/>
          <p:nvPr/>
        </p:nvSpPr>
        <p:spPr bwMode="auto">
          <a:xfrm>
            <a:off x="6230515" y="5350343"/>
            <a:ext cx="338762" cy="31926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03</a:t>
            </a:r>
            <a:endParaRPr lang="es-ES" altLang="zh-CN" sz="140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18" name="AutoShape 34"/>
          <p:cNvSpPr/>
          <p:nvPr/>
        </p:nvSpPr>
        <p:spPr bwMode="auto">
          <a:xfrm>
            <a:off x="8051554" y="4597473"/>
            <a:ext cx="601883" cy="602721"/>
          </a:xfrm>
          <a:custGeom>
            <a:avLst/>
            <a:gdLst>
              <a:gd name="T0" fmla="*/ 570706 w 21600"/>
              <a:gd name="T1" fmla="*/ 571500 h 21600"/>
              <a:gd name="T2" fmla="*/ 570706 w 21600"/>
              <a:gd name="T3" fmla="*/ 571500 h 21600"/>
              <a:gd name="T4" fmla="*/ 570706 w 21600"/>
              <a:gd name="T5" fmla="*/ 571500 h 21600"/>
              <a:gd name="T6" fmla="*/ 570706 w 21600"/>
              <a:gd name="T7" fmla="*/ 571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>
            <a:outerShdw blurRad="177800" dist="76200" dir="2700000" algn="ctr" rotWithShape="0">
              <a:srgbClr val="000000">
                <a:alpha val="74997"/>
              </a:srgbClr>
            </a:outerShdw>
          </a:effectLst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19" name="AutoShape 35"/>
          <p:cNvSpPr/>
          <p:nvPr/>
        </p:nvSpPr>
        <p:spPr bwMode="auto">
          <a:xfrm>
            <a:off x="8142799" y="4682859"/>
            <a:ext cx="425253" cy="4252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5">
              <a:solidFill>
                <a:srgbClr val="DBDBDB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gency FB" panose="020B0503020202020204" pitchFamily="34" charset="0"/>
              <a:ea typeface="微软雅黑" panose="020B0503020204020204" pitchFamily="34" charset="-122"/>
              <a:cs typeface="Gill Sans" charset="0"/>
              <a:sym typeface="Agency FB" panose="020B0503020202020204" pitchFamily="34" charset="0"/>
            </a:endParaRPr>
          </a:p>
        </p:txBody>
      </p:sp>
      <p:sp>
        <p:nvSpPr>
          <p:cNvPr id="42020" name="Line 36"/>
          <p:cNvSpPr>
            <a:spLocks noChangeShapeType="1"/>
          </p:cNvSpPr>
          <p:nvPr/>
        </p:nvSpPr>
        <p:spPr bwMode="auto">
          <a:xfrm>
            <a:off x="7497028" y="4330467"/>
            <a:ext cx="642583" cy="387276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tailEnd type="oval" w="med" len="med"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/>
          <a:p>
            <a:pPr defTabSz="240665">
              <a:defRPr/>
            </a:pPr>
            <a:endParaRPr lang="es-ES" sz="635">
              <a:solidFill>
                <a:srgbClr val="00000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21" name="AutoShape 37"/>
          <p:cNvSpPr/>
          <p:nvPr/>
        </p:nvSpPr>
        <p:spPr bwMode="auto">
          <a:xfrm>
            <a:off x="8051554" y="4665321"/>
            <a:ext cx="634066" cy="3872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>
            <a:outerShdw blurRad="177800" dist="76200" dir="2700000" algn="ctr" rotWithShape="0">
              <a:srgbClr val="000000">
                <a:alpha val="43137"/>
              </a:srgbClr>
            </a:outerShdw>
          </a:effec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panose="020F0502020204030203" charset="0"/>
                <a:ea typeface="MS PGothic" panose="020B0600070205080204" pitchFamily="34" charset="-128"/>
                <a:sym typeface="Lato" panose="020F0502020204030203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04</a:t>
            </a:r>
            <a:endParaRPr lang="es-ES" altLang="zh-CN" sz="1400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2017" name="AutoShape 33"/>
          <p:cNvSpPr/>
          <p:nvPr/>
        </p:nvSpPr>
        <p:spPr bwMode="auto">
          <a:xfrm rot="9651764" flipV="1">
            <a:off x="7395416" y="3689385"/>
            <a:ext cx="921660" cy="469620"/>
          </a:xfrm>
          <a:custGeom>
            <a:avLst/>
            <a:gdLst>
              <a:gd name="T0" fmla="*/ 873919 w 21600"/>
              <a:gd name="T1" fmla="*/ 445293 h 21600"/>
              <a:gd name="T2" fmla="*/ 873919 w 21600"/>
              <a:gd name="T3" fmla="*/ 445293 h 21600"/>
              <a:gd name="T4" fmla="*/ 873919 w 21600"/>
              <a:gd name="T5" fmla="*/ 445293 h 21600"/>
              <a:gd name="T6" fmla="*/ 873919 w 21600"/>
              <a:gd name="T7" fmla="*/ 44529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132" y="3949"/>
                  <a:pt x="4452" y="7455"/>
                  <a:pt x="6927" y="10463"/>
                </a:cubicBezTo>
                <a:cubicBezTo>
                  <a:pt x="11450" y="15964"/>
                  <a:pt x="16422" y="19738"/>
                  <a:pt x="21599" y="21600"/>
                </a:cubicBezTo>
              </a:path>
            </a:pathLst>
          </a:custGeom>
          <a:noFill/>
          <a:ln w="101600" cap="flat" cmpd="sng">
            <a:solidFill>
              <a:srgbClr val="92D050"/>
            </a:solidFill>
            <a:prstDash val="solid"/>
            <a:miter lim="0"/>
            <a:tailEnd type="oval" w="med" len="med"/>
          </a:ln>
          <a:effectLst>
            <a:outerShdw blurRad="177800" dist="76200" dir="2700000" algn="ctr" rotWithShape="0">
              <a:srgbClr val="000000">
                <a:alpha val="7499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获奖技巧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9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1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1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6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1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41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3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20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8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2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400"/>
                            </p:stCondLst>
                            <p:childTnLst>
                              <p:par>
                                <p:cTn id="4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2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2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6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2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200"/>
                            </p:stCondLst>
                            <p:childTnLst>
                              <p:par>
                                <p:cTn id="5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42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8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2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4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42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0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42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6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2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200"/>
                            </p:stCondLst>
                            <p:childTnLst>
                              <p:par>
                                <p:cTn id="7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42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8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42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400"/>
                            </p:stCondLst>
                            <p:childTnLst>
                              <p:par>
                                <p:cTn id="81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42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1000"/>
                            </p:stCondLst>
                            <p:childTnLst>
                              <p:par>
                                <p:cTn id="8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2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16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2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2200"/>
                            </p:stCondLst>
                            <p:childTnLst>
                              <p:par>
                                <p:cTn id="9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42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2800"/>
                            </p:stCondLst>
                            <p:childTnLst>
                              <p:par>
                                <p:cTn id="9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42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3400"/>
                            </p:stCondLst>
                            <p:childTnLst>
                              <p:par>
                                <p:cTn id="101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42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4000"/>
                            </p:stCondLst>
                            <p:childTnLst>
                              <p:par>
                                <p:cTn id="10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42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4600"/>
                            </p:stCondLst>
                            <p:childTnLst>
                              <p:par>
                                <p:cTn id="109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42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5200"/>
                            </p:stCondLst>
                            <p:childTnLst>
                              <p:par>
                                <p:cTn id="11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42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5800"/>
                            </p:stCondLst>
                            <p:childTnLst>
                              <p:par>
                                <p:cTn id="11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42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6400"/>
                            </p:stCondLst>
                            <p:childTnLst>
                              <p:par>
                                <p:cTn id="12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41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7000"/>
                            </p:stCondLst>
                            <p:childTnLst>
                              <p:par>
                                <p:cTn id="12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41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7600"/>
                            </p:stCondLst>
                            <p:childTnLst>
                              <p:par>
                                <p:cTn id="129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1" dur="500"/>
                                        <p:tgtEl>
                                          <p:spTgt spid="41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8200"/>
                            </p:stCondLst>
                            <p:childTnLst>
                              <p:par>
                                <p:cTn id="13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41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8" grpId="0" autoUpdateAnimBg="0"/>
      <p:bldP spid="41990" grpId="0" autoUpdateAnimBg="0"/>
      <p:bldP spid="41991" grpId="0" autoUpdateAnimBg="0"/>
      <p:bldP spid="41993" grpId="0" autoUpdateAnimBg="0"/>
      <p:bldP spid="41995" grpId="0" autoUpdateAnimBg="0"/>
      <p:bldP spid="41997" grpId="0" autoUpdateAnimBg="0"/>
      <p:bldP spid="41999" grpId="0" autoUpdateAnimBg="0"/>
      <p:bldP spid="42001" grpId="0" autoUpdateAnimBg="0"/>
      <p:bldP spid="42002" grpId="0" animBg="1"/>
      <p:bldP spid="42003" grpId="0" animBg="1"/>
      <p:bldP spid="42005" grpId="0" autoUpdateAnimBg="0"/>
      <p:bldP spid="42007" grpId="0" animBg="1"/>
      <p:bldP spid="42008" grpId="0" animBg="1"/>
      <p:bldP spid="42011" grpId="0" autoUpdateAnimBg="0"/>
      <p:bldP spid="42012" grpId="0" animBg="1"/>
      <p:bldP spid="42013" grpId="0" animBg="1"/>
      <p:bldP spid="42016" grpId="0" autoUpdateAnimBg="0"/>
      <p:bldP spid="42018" grpId="0" animBg="1"/>
      <p:bldP spid="42021" grpId="0" autoUpdateAnimBg="0"/>
      <p:bldP spid="420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创新性</a:t>
            </a:r>
          </a:p>
        </p:txBody>
      </p:sp>
      <p:pic>
        <p:nvPicPr>
          <p:cNvPr id="35" name="图片 34">
            <a:extLst>
              <a:ext uri="{FF2B5EF4-FFF2-40B4-BE49-F238E27FC236}">
                <a16:creationId xmlns:a16="http://schemas.microsoft.com/office/drawing/2014/main" id="{916D43C6-D6C8-4E94-9838-C701E47C2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837" y="1546247"/>
            <a:ext cx="3057006" cy="1593228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D972794B-BC02-40BA-9361-42CE6390C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3517" y="1888133"/>
            <a:ext cx="3932316" cy="909456"/>
          </a:xfrm>
          <a:prstGeom prst="rect">
            <a:avLst/>
          </a:prstGeom>
        </p:spPr>
      </p:pic>
      <p:cxnSp>
        <p:nvCxnSpPr>
          <p:cNvPr id="4" name="直接箭头连接符 3">
            <a:extLst>
              <a:ext uri="{FF2B5EF4-FFF2-40B4-BE49-F238E27FC236}">
                <a16:creationId xmlns:a16="http://schemas.microsoft.com/office/drawing/2014/main" id="{A8F47298-3437-445B-9AAA-A9EC640512D6}"/>
              </a:ext>
            </a:extLst>
          </p:cNvPr>
          <p:cNvCxnSpPr>
            <a:stCxn id="35" idx="3"/>
            <a:endCxn id="36" idx="1"/>
          </p:cNvCxnSpPr>
          <p:nvPr/>
        </p:nvCxnSpPr>
        <p:spPr>
          <a:xfrm>
            <a:off x="4099843" y="2342861"/>
            <a:ext cx="3063674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8255ADBC-C83E-4353-9B4C-40446EACCC39}"/>
              </a:ext>
            </a:extLst>
          </p:cNvPr>
          <p:cNvSpPr txBox="1"/>
          <p:nvPr/>
        </p:nvSpPr>
        <p:spPr>
          <a:xfrm>
            <a:off x="4571229" y="1930831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92D050"/>
                </a:solidFill>
              </a:rPr>
              <a:t>未知因素概率化</a:t>
            </a:r>
          </a:p>
        </p:txBody>
      </p:sp>
      <p:pic>
        <p:nvPicPr>
          <p:cNvPr id="40" name="图片 39">
            <a:extLst>
              <a:ext uri="{FF2B5EF4-FFF2-40B4-BE49-F238E27FC236}">
                <a16:creationId xmlns:a16="http://schemas.microsoft.com/office/drawing/2014/main" id="{221E0FA1-A639-4D02-95E6-021A11C339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5559" y="1230534"/>
            <a:ext cx="2088232" cy="657599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2DA890C-94D0-4DAD-BBE6-F928C77E1B88}"/>
              </a:ext>
            </a:extLst>
          </p:cNvPr>
          <p:cNvSpPr txBox="1"/>
          <p:nvPr/>
        </p:nvSpPr>
        <p:spPr>
          <a:xfrm>
            <a:off x="4382642" y="2397479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/>
              <a:t>感染人数</a:t>
            </a:r>
            <a:r>
              <a:rPr lang="en-US" altLang="zh-CN" sz="1000" dirty="0"/>
              <a:t>=</a:t>
            </a:r>
            <a:r>
              <a:rPr lang="zh-CN" altLang="en-US" sz="1000" dirty="0"/>
              <a:t>已检测感染者</a:t>
            </a:r>
            <a:r>
              <a:rPr lang="en-US" altLang="zh-CN" sz="1000" dirty="0"/>
              <a:t>+</a:t>
            </a:r>
            <a:r>
              <a:rPr lang="zh-CN" altLang="en-US" sz="1000" dirty="0"/>
              <a:t>未被检测感染者</a:t>
            </a:r>
            <a:endParaRPr lang="en-US" altLang="zh-CN" sz="1000" dirty="0"/>
          </a:p>
          <a:p>
            <a:r>
              <a:rPr lang="zh-CN" altLang="en-US" sz="1000" dirty="0"/>
              <a:t>影响因素：设备、政府支持度</a:t>
            </a:r>
            <a:r>
              <a:rPr lang="en-US" altLang="zh-CN" sz="1000" dirty="0"/>
              <a:t>…</a:t>
            </a:r>
            <a:endParaRPr lang="zh-CN" altLang="en-US" sz="1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6C95CBF-19EB-43F8-844E-9C87895D57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31588" y="4305720"/>
            <a:ext cx="2785054" cy="122584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B881D792-577E-4B2F-B224-F43BFE4E689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93091" y="3938685"/>
            <a:ext cx="2387059" cy="1369625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82076983-E7B7-43F4-9A3D-21264065D50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32712" y="4268898"/>
            <a:ext cx="2448273" cy="128666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1614CF91-CDB4-4966-9DBF-6F73197010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73837" y="4264280"/>
            <a:ext cx="2398707" cy="1308536"/>
          </a:xfrm>
          <a:prstGeom prst="rect">
            <a:avLst/>
          </a:prstGeom>
        </p:spPr>
      </p:pic>
      <p:sp>
        <p:nvSpPr>
          <p:cNvPr id="50" name="文本占位符 1">
            <a:extLst>
              <a:ext uri="{FF2B5EF4-FFF2-40B4-BE49-F238E27FC236}">
                <a16:creationId xmlns:a16="http://schemas.microsoft.com/office/drawing/2014/main" id="{5229AB57-C95C-4FF7-8B1E-04C671C8074B}"/>
              </a:ext>
            </a:extLst>
          </p:cNvPr>
          <p:cNvSpPr txBox="1">
            <a:spLocks/>
          </p:cNvSpPr>
          <p:nvPr/>
        </p:nvSpPr>
        <p:spPr>
          <a:xfrm>
            <a:off x="787475" y="1147572"/>
            <a:ext cx="1897484" cy="252301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92D05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- </a:t>
            </a:r>
            <a:r>
              <a:rPr lang="zh-CN" altLang="en-US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校赛</a:t>
            </a:r>
            <a:r>
              <a:rPr lang="en-US" altLang="zh-CN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—</a:t>
            </a:r>
            <a:r>
              <a:rPr lang="zh-CN" altLang="en-US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印度疫情预测</a:t>
            </a:r>
          </a:p>
        </p:txBody>
      </p:sp>
      <p:sp>
        <p:nvSpPr>
          <p:cNvPr id="51" name="文本占位符 1">
            <a:extLst>
              <a:ext uri="{FF2B5EF4-FFF2-40B4-BE49-F238E27FC236}">
                <a16:creationId xmlns:a16="http://schemas.microsoft.com/office/drawing/2014/main" id="{FDA8EDF9-26F7-4304-A860-D675D7AB3002}"/>
              </a:ext>
            </a:extLst>
          </p:cNvPr>
          <p:cNvSpPr txBox="1">
            <a:spLocks/>
          </p:cNvSpPr>
          <p:nvPr/>
        </p:nvSpPr>
        <p:spPr>
          <a:xfrm>
            <a:off x="787475" y="3649678"/>
            <a:ext cx="2112250" cy="25967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92D050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- </a:t>
            </a:r>
            <a:r>
              <a:rPr lang="zh-CN" altLang="en-US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国赛</a:t>
            </a:r>
            <a:r>
              <a:rPr lang="en-US" altLang="zh-CN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-</a:t>
            </a:r>
            <a:r>
              <a:rPr lang="zh-CN" altLang="en-US" sz="1400" b="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最优催化剂组合</a:t>
            </a:r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3DA994AF-6CBB-4193-AE8E-CCCBEE4DAC7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310498" y="5308310"/>
            <a:ext cx="2352247" cy="730551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6150A043-F6E9-453B-9B96-3BB49E45FD02}"/>
              </a:ext>
            </a:extLst>
          </p:cNvPr>
          <p:cNvSpPr txBox="1"/>
          <p:nvPr/>
        </p:nvSpPr>
        <p:spPr>
          <a:xfrm>
            <a:off x="955169" y="5632784"/>
            <a:ext cx="72327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00B0F0"/>
                </a:solidFill>
              </a:rPr>
              <a:t>数据集</a:t>
            </a:r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F22DC3BE-FC76-45ED-9011-C0BE35D827CB}"/>
              </a:ext>
            </a:extLst>
          </p:cNvPr>
          <p:cNvSpPr txBox="1"/>
          <p:nvPr/>
        </p:nvSpPr>
        <p:spPr>
          <a:xfrm>
            <a:off x="3573837" y="5632784"/>
            <a:ext cx="26395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F0"/>
                </a:solidFill>
              </a:rPr>
              <a:t>AdaBoost</a:t>
            </a:r>
            <a:r>
              <a:rPr lang="zh-CN" altLang="en-US" sz="1400" dirty="0">
                <a:solidFill>
                  <a:srgbClr val="00B0F0"/>
                </a:solidFill>
              </a:rPr>
              <a:t>回归预测</a:t>
            </a:r>
            <a:r>
              <a:rPr lang="en-US" altLang="zh-CN" sz="1400" dirty="0">
                <a:solidFill>
                  <a:srgbClr val="00B0F0"/>
                </a:solidFill>
              </a:rPr>
              <a:t>+</a:t>
            </a:r>
            <a:r>
              <a:rPr lang="zh-CN" altLang="en-US" sz="1400" dirty="0">
                <a:solidFill>
                  <a:srgbClr val="00B0F0"/>
                </a:solidFill>
              </a:rPr>
              <a:t>决策树分类</a:t>
            </a:r>
          </a:p>
        </p:txBody>
      </p:sp>
      <p:sp>
        <p:nvSpPr>
          <p:cNvPr id="56" name="文本框 55">
            <a:extLst>
              <a:ext uri="{FF2B5EF4-FFF2-40B4-BE49-F238E27FC236}">
                <a16:creationId xmlns:a16="http://schemas.microsoft.com/office/drawing/2014/main" id="{EBB6F2DD-75B8-457D-845A-87EEF7DB5A1B}"/>
              </a:ext>
            </a:extLst>
          </p:cNvPr>
          <p:cNvSpPr txBox="1"/>
          <p:nvPr/>
        </p:nvSpPr>
        <p:spPr>
          <a:xfrm>
            <a:off x="7797528" y="5572816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F0"/>
                </a:solidFill>
              </a:rPr>
              <a:t>BBD</a:t>
            </a:r>
            <a:r>
              <a:rPr lang="zh-CN" altLang="en-US" sz="1400" dirty="0">
                <a:solidFill>
                  <a:srgbClr val="00B0F0"/>
                </a:solidFill>
              </a:rPr>
              <a:t>设计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1E9F5FB0-4A52-4164-8D8A-41D217CEA003}"/>
              </a:ext>
            </a:extLst>
          </p:cNvPr>
          <p:cNvSpPr txBox="1"/>
          <p:nvPr/>
        </p:nvSpPr>
        <p:spPr>
          <a:xfrm>
            <a:off x="10965879" y="6034028"/>
            <a:ext cx="165618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B0F0"/>
                </a:solidFill>
              </a:rPr>
              <a:t>RSM+</a:t>
            </a:r>
            <a:r>
              <a:rPr lang="zh-CN" altLang="en-US" sz="1400" dirty="0">
                <a:solidFill>
                  <a:srgbClr val="00B0F0"/>
                </a:solidFill>
              </a:rPr>
              <a:t>高阶拟合</a:t>
            </a:r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96FCD7EF-A9D0-41CD-864A-94A730092C68}"/>
              </a:ext>
            </a:extLst>
          </p:cNvPr>
          <p:cNvCxnSpPr>
            <a:stCxn id="12" idx="3"/>
            <a:endCxn id="14" idx="1"/>
          </p:cNvCxnSpPr>
          <p:nvPr/>
        </p:nvCxnSpPr>
        <p:spPr>
          <a:xfrm>
            <a:off x="2780985" y="4912228"/>
            <a:ext cx="792852" cy="63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921E0C3D-0961-4954-9371-860FF04AE6EB}"/>
              </a:ext>
            </a:extLst>
          </p:cNvPr>
          <p:cNvCxnSpPr>
            <a:cxnSpLocks/>
            <a:stCxn id="14" idx="3"/>
            <a:endCxn id="8" idx="1"/>
          </p:cNvCxnSpPr>
          <p:nvPr/>
        </p:nvCxnSpPr>
        <p:spPr>
          <a:xfrm>
            <a:off x="5972544" y="4918548"/>
            <a:ext cx="759044" cy="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6E5079A1-04CB-4292-9477-7BA18AB900DB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9516642" y="4912228"/>
            <a:ext cx="793856" cy="641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B9249642-BFC4-4A71-989E-F5BDCA1E058F}"/>
              </a:ext>
            </a:extLst>
          </p:cNvPr>
          <p:cNvSpPr txBox="1"/>
          <p:nvPr/>
        </p:nvSpPr>
        <p:spPr>
          <a:xfrm>
            <a:off x="2743143" y="4623498"/>
            <a:ext cx="90234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数据预处理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4E52A2DA-3F1E-4239-9D97-03920C60DD2C}"/>
              </a:ext>
            </a:extLst>
          </p:cNvPr>
          <p:cNvSpPr txBox="1"/>
          <p:nvPr/>
        </p:nvSpPr>
        <p:spPr>
          <a:xfrm>
            <a:off x="5972544" y="4693047"/>
            <a:ext cx="74486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/>
              <a:t>虚拟实验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378F66DA-9006-4F6F-AA61-131B84AAB010}"/>
              </a:ext>
            </a:extLst>
          </p:cNvPr>
          <p:cNvSpPr txBox="1"/>
          <p:nvPr/>
        </p:nvSpPr>
        <p:spPr>
          <a:xfrm>
            <a:off x="9441227" y="4685974"/>
            <a:ext cx="909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/>
              <a:t>Design Expert</a:t>
            </a: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5366118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Box 170"/>
          <p:cNvSpPr txBox="1"/>
          <p:nvPr/>
        </p:nvSpPr>
        <p:spPr>
          <a:xfrm>
            <a:off x="2036887" y="2081445"/>
            <a:ext cx="5638082" cy="351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85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1</a:t>
            </a:r>
            <a:r>
              <a:rPr lang="zh-CN" altLang="en-US" sz="1685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、数学建模是一项集体竞赛，不是一个人逞英雄的时刻。</a:t>
            </a:r>
            <a:endParaRPr lang="en-US" altLang="zh-CN" sz="1685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10548911" y="5844480"/>
            <a:ext cx="877203" cy="83150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37" name="椭圆 36"/>
          <p:cNvSpPr/>
          <p:nvPr/>
        </p:nvSpPr>
        <p:spPr>
          <a:xfrm>
            <a:off x="1267146" y="2594892"/>
            <a:ext cx="386384" cy="38638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8944177" y="2464404"/>
            <a:ext cx="952930" cy="95293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4012664" y="5844480"/>
            <a:ext cx="309044" cy="309044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8" name="同心圆 4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336572" y="6288791"/>
            <a:ext cx="404864" cy="404864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51" name="同心圆 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53" name="椭圆 52"/>
          <p:cNvSpPr/>
          <p:nvPr/>
        </p:nvSpPr>
        <p:spPr>
          <a:xfrm>
            <a:off x="6240936" y="6156701"/>
            <a:ext cx="193193" cy="19319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3540545" y="2470648"/>
            <a:ext cx="193193" cy="19319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4920185" y="897502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延时符</a:t>
            </a:r>
          </a:p>
        </p:txBody>
      </p:sp>
      <p:sp>
        <p:nvSpPr>
          <p:cNvPr id="65" name="椭圆 64"/>
          <p:cNvSpPr/>
          <p:nvPr/>
        </p:nvSpPr>
        <p:spPr>
          <a:xfrm>
            <a:off x="164679" y="4283658"/>
            <a:ext cx="564175" cy="56417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8748356" y="6003423"/>
            <a:ext cx="402957" cy="381964"/>
            <a:chOff x="304800" y="673100"/>
            <a:chExt cx="4000500" cy="4000500"/>
          </a:xfrm>
          <a:solidFill>
            <a:schemeClr val="accent1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7" name="同心圆 6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11843244" y="6403865"/>
            <a:ext cx="402957" cy="381964"/>
            <a:chOff x="304800" y="673100"/>
            <a:chExt cx="4000500" cy="4000500"/>
          </a:xfrm>
          <a:solidFill>
            <a:srgbClr val="92D05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0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B136B1D-B03F-407A-8B46-020679409D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/>
              <a:t>几点建议</a:t>
            </a:r>
          </a:p>
        </p:txBody>
      </p:sp>
      <p:sp>
        <p:nvSpPr>
          <p:cNvPr id="62" name="TextBox 170">
            <a:extLst>
              <a:ext uri="{FF2B5EF4-FFF2-40B4-BE49-F238E27FC236}">
                <a16:creationId xmlns:a16="http://schemas.microsoft.com/office/drawing/2014/main" id="{628E394D-707A-41E7-BA7A-BBE941952FB9}"/>
              </a:ext>
            </a:extLst>
          </p:cNvPr>
          <p:cNvSpPr txBox="1"/>
          <p:nvPr/>
        </p:nvSpPr>
        <p:spPr>
          <a:xfrm>
            <a:off x="2036887" y="3223005"/>
            <a:ext cx="5030544" cy="351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85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2</a:t>
            </a:r>
            <a:r>
              <a:rPr lang="zh-CN" altLang="en-US" sz="1685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、请对你的队友负责，如果不适合建模提早退出。</a:t>
            </a:r>
            <a:endParaRPr lang="en-US" altLang="zh-CN" sz="1685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72" name="TextBox 170">
            <a:extLst>
              <a:ext uri="{FF2B5EF4-FFF2-40B4-BE49-F238E27FC236}">
                <a16:creationId xmlns:a16="http://schemas.microsoft.com/office/drawing/2014/main" id="{3DC64333-A724-444E-BAEE-E8171244767B}"/>
              </a:ext>
            </a:extLst>
          </p:cNvPr>
          <p:cNvSpPr txBox="1"/>
          <p:nvPr/>
        </p:nvSpPr>
        <p:spPr>
          <a:xfrm>
            <a:off x="2036887" y="4283658"/>
            <a:ext cx="6118983" cy="3516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85" b="1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3</a:t>
            </a:r>
            <a:r>
              <a:rPr lang="zh-CN" altLang="en-US" sz="1685" b="1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、任何时候请学术诚信，不要伪造数据和结果，更不要抄袭</a:t>
            </a:r>
            <a:r>
              <a:rPr lang="zh-CN" altLang="en-US" sz="1685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。</a:t>
            </a:r>
            <a:endParaRPr lang="en-US" altLang="zh-CN" sz="1685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73" name="TextBox 170">
            <a:extLst>
              <a:ext uri="{FF2B5EF4-FFF2-40B4-BE49-F238E27FC236}">
                <a16:creationId xmlns:a16="http://schemas.microsoft.com/office/drawing/2014/main" id="{3DB8E20B-9991-4869-B54A-90FE95FA8E37}"/>
              </a:ext>
            </a:extLst>
          </p:cNvPr>
          <p:cNvSpPr txBox="1"/>
          <p:nvPr/>
        </p:nvSpPr>
        <p:spPr>
          <a:xfrm>
            <a:off x="2002346" y="5402776"/>
            <a:ext cx="7409401" cy="610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85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4</a:t>
            </a:r>
            <a:r>
              <a:rPr lang="zh-CN" altLang="en-US" sz="1685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、珍惜你的队友。竞赛结果固然重要，但你的队友、快速解决问题的能力、</a:t>
            </a:r>
            <a:endParaRPr lang="en-US" altLang="zh-CN" sz="1685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r>
              <a:rPr lang="zh-CN" altLang="en-US" sz="1685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开阔视野也同样令人难忘，请不要太过为结果而烦恼。</a:t>
            </a:r>
            <a:endParaRPr lang="en-US" altLang="zh-CN" sz="1685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77778E-7 -2.09877E-6 L 0.38872 0.84352 " pathEditMode="relative" rAng="0" ptsTypes="AA">
                                      <p:cBhvr>
                                        <p:cTn id="17" dur="10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66667E-6 -3.82716E-6 L 0.44531 -0.58487 " pathEditMode="relative" rAng="0" ptsTypes="AA">
                                      <p:cBhvr>
                                        <p:cTn id="26" dur="10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57" y="-29259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35" dur="1000" spd="-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36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77778E-7 -1.48148E-6 L 0.12309 0.575 " pathEditMode="relative" rAng="0" ptsTypes="AA">
                                      <p:cBhvr>
                                        <p:cTn id="44" dur="10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38889E-6 3.41057E-6 L -0.71736 -0.40563 " pathEditMode="relative" rAng="0" ptsTypes="AA">
                                      <p:cBhvr>
                                        <p:cTn id="53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68" y="-20297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3.20988E-6 L 1.0349 -0.87346 " pathEditMode="relative" rAng="0" ptsTypes="AA">
                                      <p:cBhvr>
                                        <p:cTn id="62" dur="10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36" y="-43673"/>
                                    </p:animMotion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5E-6 1.7284E-6 L 0.19358 -0.5429 " pathEditMode="relative" rAng="0" ptsTypes="AA">
                                      <p:cBhvr>
                                        <p:cTn id="71" dur="10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70" y="-27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9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44444E-6 2.34568E-6 L 0.45434 0.4966 " pathEditMode="relative" rAng="0" ptsTypes="AA">
                                      <p:cBhvr>
                                        <p:cTn id="84" dur="1000" spd="-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70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3900"/>
                            </p:stCondLst>
                            <p:childTnLst>
                              <p:par>
                                <p:cTn id="86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05556E-6 -2.83951E-6 L 0.38871 0.84352 " pathEditMode="relative" rAng="0" ptsTypes="AA">
                                      <p:cBhvr>
                                        <p:cTn id="94" dur="1000" spd="-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300"/>
                            </p:stCondLst>
                            <p:childTnLst>
                              <p:par>
                                <p:cTn id="96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05556E-6 -2.83951E-6 L 0.38871 0.84352 " pathEditMode="relative" rAng="0" ptsTypes="AA">
                                      <p:cBhvr>
                                        <p:cTn id="104" dur="100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700"/>
                            </p:stCondLst>
                            <p:childTnLst>
                              <p:par>
                                <p:cTn id="10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0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200"/>
                            </p:stCondLst>
                            <p:childTnLst>
                              <p:par>
                                <p:cTn id="110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7700"/>
                            </p:stCondLst>
                            <p:childTnLst>
                              <p:par>
                                <p:cTn id="114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1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1" grpId="0"/>
      <p:bldP spid="37" grpId="0" animBg="1"/>
      <p:bldP spid="37" grpId="1" animBg="1"/>
      <p:bldP spid="37" grpId="2" animBg="1"/>
      <p:bldP spid="46" grpId="0" animBg="1"/>
      <p:bldP spid="46" grpId="1" animBg="1"/>
      <p:bldP spid="46" grpId="2" animBg="1"/>
      <p:bldP spid="53" grpId="0" animBg="1"/>
      <p:bldP spid="53" grpId="1" animBg="1"/>
      <p:bldP spid="53" grpId="2" animBg="1"/>
      <p:bldP spid="60" grpId="0" animBg="1"/>
      <p:bldP spid="60" grpId="1" animBg="1"/>
      <p:bldP spid="60" grpId="2" animBg="1"/>
      <p:bldP spid="63" grpId="0"/>
      <p:bldP spid="65" grpId="0" animBg="1"/>
      <p:bldP spid="65" grpId="1" animBg="1"/>
      <p:bldP spid="65" grpId="2" animBg="1"/>
      <p:bldP spid="62" grpId="0"/>
      <p:bldP spid="72" grpId="0"/>
      <p:bldP spid="7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3274002" y="3504845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rgbClr val="F17475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01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515131" y="3504845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02</a:t>
            </a:r>
            <a:endParaRPr lang="zh-CN" altLang="en-US" sz="6960" dirty="0">
              <a:solidFill>
                <a:schemeClr val="accent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756260" y="3504845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03</a:t>
            </a:r>
            <a:endParaRPr lang="zh-CN" altLang="en-US" sz="6960" dirty="0">
              <a:solidFill>
                <a:srgbClr val="92D05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5027660" y="3556523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2734459" y="3556523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H="1">
            <a:off x="7320861" y="3556523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9614062" y="3556523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0"/>
            <a:ext cx="12858750" cy="3400556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807025" y="5377620"/>
            <a:ext cx="1746715" cy="566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数模简介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队友选择与分工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896103" y="4897121"/>
            <a:ext cx="226516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数模心得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4896103" y="5377620"/>
            <a:ext cx="2175571" cy="566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我眼中的数模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数模体验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7581503" y="4840461"/>
            <a:ext cx="193844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如何获奖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7756260" y="5377620"/>
            <a:ext cx="1554059" cy="1074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选题技巧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时间安排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场地选择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获奖技巧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84238" y="156473"/>
            <a:ext cx="1483098" cy="871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60" b="1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目录</a:t>
            </a:r>
          </a:p>
        </p:txBody>
      </p:sp>
      <p:sp>
        <p:nvSpPr>
          <p:cNvPr id="43" name="文本框 42"/>
          <p:cNvSpPr txBox="1"/>
          <p:nvPr/>
        </p:nvSpPr>
        <p:spPr>
          <a:xfrm>
            <a:off x="365922" y="955612"/>
            <a:ext cx="2519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CONTENTS</a:t>
            </a:r>
          </a:p>
        </p:txBody>
      </p:sp>
      <p:sp>
        <p:nvSpPr>
          <p:cNvPr id="3" name="矩形 2"/>
          <p:cNvSpPr/>
          <p:nvPr/>
        </p:nvSpPr>
        <p:spPr>
          <a:xfrm>
            <a:off x="2432938" y="4897121"/>
            <a:ext cx="2265162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F17475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数模预备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23" grpId="0"/>
      <p:bldP spid="36" grpId="0"/>
      <p:bldP spid="37" grpId="0"/>
      <p:bldP spid="38" grpId="0"/>
      <p:bldP spid="39" grpId="0"/>
      <p:bldP spid="42" grpId="0"/>
      <p:bldP spid="43" grpId="0"/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6"/>
          <p:cNvSpPr/>
          <p:nvPr/>
        </p:nvSpPr>
        <p:spPr bwMode="auto">
          <a:xfrm>
            <a:off x="4474164" y="1003022"/>
            <a:ext cx="1102756" cy="1098291"/>
          </a:xfrm>
          <a:prstGeom prst="roundRect">
            <a:avLst/>
          </a:prstGeom>
          <a:solidFill>
            <a:schemeClr val="accent5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4" name="Freeform 9"/>
          <p:cNvSpPr/>
          <p:nvPr/>
        </p:nvSpPr>
        <p:spPr bwMode="auto">
          <a:xfrm>
            <a:off x="1188219" y="2965213"/>
            <a:ext cx="2078271" cy="2078271"/>
          </a:xfrm>
          <a:prstGeom prst="roundRect">
            <a:avLst/>
          </a:pr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5" name="Freeform 10"/>
          <p:cNvSpPr/>
          <p:nvPr/>
        </p:nvSpPr>
        <p:spPr bwMode="auto">
          <a:xfrm>
            <a:off x="3067815" y="3402743"/>
            <a:ext cx="1192048" cy="1194281"/>
          </a:xfrm>
          <a:prstGeom prst="roundRect">
            <a:avLst/>
          </a:prstGeom>
          <a:solidFill>
            <a:schemeClr val="accent1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6" name="Freeform 11"/>
          <p:cNvSpPr/>
          <p:nvPr/>
        </p:nvSpPr>
        <p:spPr bwMode="auto">
          <a:xfrm>
            <a:off x="266278" y="5148402"/>
            <a:ext cx="1116150" cy="1122847"/>
          </a:xfrm>
          <a:prstGeom prst="roundRect">
            <a:avLst/>
          </a:prstGeom>
          <a:solidFill>
            <a:srgbClr val="92D050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7" name="Freeform 13"/>
          <p:cNvSpPr/>
          <p:nvPr/>
        </p:nvSpPr>
        <p:spPr bwMode="auto">
          <a:xfrm>
            <a:off x="1509670" y="3259876"/>
            <a:ext cx="861668" cy="868365"/>
          </a:xfrm>
          <a:prstGeom prst="roundRect">
            <a:avLst/>
          </a:prstGeom>
          <a:gradFill>
            <a:gsLst>
              <a:gs pos="53000">
                <a:schemeClr val="bg1"/>
              </a:gs>
              <a:gs pos="100000">
                <a:srgbClr val="BABBBB"/>
              </a:gs>
            </a:gsLst>
            <a:lin ang="2700000" scaled="1"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534155" y="4215300"/>
            <a:ext cx="1837183" cy="1837183"/>
          </a:xfrm>
          <a:prstGeom prst="round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6000" dirty="0">
              <a:solidFill>
                <a:srgbClr val="AE002B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9" name="Freeform 15"/>
          <p:cNvSpPr/>
          <p:nvPr/>
        </p:nvSpPr>
        <p:spPr bwMode="auto">
          <a:xfrm>
            <a:off x="2453931" y="1212858"/>
            <a:ext cx="2915383" cy="2915383"/>
          </a:xfrm>
          <a:prstGeom prst="ellipse">
            <a:avLst/>
          </a:prstGeom>
          <a:solidFill>
            <a:schemeClr val="accent3"/>
          </a:soli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0" name="Freeform 16"/>
          <p:cNvSpPr/>
          <p:nvPr/>
        </p:nvSpPr>
        <p:spPr bwMode="auto">
          <a:xfrm>
            <a:off x="2453931" y="4215300"/>
            <a:ext cx="1419742" cy="1417511"/>
          </a:xfrm>
          <a:prstGeom prst="roundRect">
            <a:avLst/>
          </a:prstGeom>
          <a:solidFill>
            <a:schemeClr val="accent3"/>
          </a:soli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683494" y="2983370"/>
            <a:ext cx="387677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4400" b="1" cap="all" dirty="0">
                <a:solidFill>
                  <a:schemeClr val="accent3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谢谢大家聆听！</a:t>
            </a:r>
            <a:endParaRPr lang="zh-CN" altLang="en-US" sz="4400" b="1" cap="all" dirty="0"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pic>
        <p:nvPicPr>
          <p:cNvPr id="3" name="Could This Be Lov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6124575" y="-1856283"/>
            <a:ext cx="609600" cy="609600"/>
          </a:xfrm>
          <a:prstGeom prst="rect">
            <a:avLst/>
          </a:prstGeom>
        </p:spPr>
      </p:pic>
      <p:sp>
        <p:nvSpPr>
          <p:cNvPr id="21" name="圆角矩形 20"/>
          <p:cNvSpPr/>
          <p:nvPr/>
        </p:nvSpPr>
        <p:spPr>
          <a:xfrm>
            <a:off x="6158597" y="3968460"/>
            <a:ext cx="4926564" cy="394046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软件学院   李林飞  </a:t>
            </a:r>
            <a:r>
              <a:rPr lang="en-US" altLang="zh-CN" sz="2000" b="1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2216155077@qq.com</a:t>
            </a:r>
            <a:endParaRPr lang="zh-CN" altLang="en-US" sz="2000" b="1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709C1C4-95D0-4FFD-9BDE-FCA54EA3A2C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93843" y="1655936"/>
            <a:ext cx="2023364" cy="203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316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0">
        <p:blinds dir="vert"/>
      </p:transition>
    </mc:Choice>
    <mc:Fallback xmlns=""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2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8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17" grpId="0"/>
      <p:bldP spid="17" grpId="1"/>
      <p:bldP spid="2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333031" y="2963462"/>
            <a:ext cx="1728093" cy="1421928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01</a:t>
            </a:r>
            <a:endParaRPr lang="zh-CN" altLang="en-US" dirty="0">
              <a:solidFill>
                <a:schemeClr val="accent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925319" y="2752229"/>
            <a:ext cx="4680520" cy="686649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数模预备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数模简介</a:t>
            </a:r>
          </a:p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队友选择与分工</a:t>
            </a: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72756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crush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84"/>
          <p:cNvGrpSpPr/>
          <p:nvPr/>
        </p:nvGrpSpPr>
        <p:grpSpPr>
          <a:xfrm>
            <a:off x="2182585" y="4273066"/>
            <a:ext cx="866867" cy="867591"/>
            <a:chOff x="1245350" y="3178283"/>
            <a:chExt cx="843049" cy="843755"/>
          </a:xfrm>
        </p:grpSpPr>
        <p:sp>
          <p:nvSpPr>
            <p:cNvPr id="77" name="Oval 76"/>
            <p:cNvSpPr>
              <a:spLocks noChangeAspect="1"/>
            </p:cNvSpPr>
            <p:nvPr/>
          </p:nvSpPr>
          <p:spPr>
            <a:xfrm>
              <a:off x="1245350" y="3178283"/>
              <a:ext cx="843049" cy="843755"/>
            </a:xfrm>
            <a:prstGeom prst="ellipse">
              <a:avLst/>
            </a:prstGeom>
            <a:solidFill>
              <a:schemeClr val="accent2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79" name="Freeform 78"/>
            <p:cNvSpPr>
              <a:spLocks noEditPoints="1"/>
            </p:cNvSpPr>
            <p:nvPr/>
          </p:nvSpPr>
          <p:spPr bwMode="auto">
            <a:xfrm>
              <a:off x="1518737" y="3383239"/>
              <a:ext cx="296640" cy="433374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35"/>
                </a:cxn>
                <a:cxn ang="0">
                  <a:pos x="16" y="74"/>
                </a:cxn>
                <a:cxn ang="0">
                  <a:pos x="35" y="102"/>
                </a:cxn>
                <a:cxn ang="0">
                  <a:pos x="54" y="74"/>
                </a:cxn>
                <a:cxn ang="0">
                  <a:pos x="70" y="35"/>
                </a:cxn>
                <a:cxn ang="0">
                  <a:pos x="35" y="0"/>
                </a:cxn>
                <a:cxn ang="0">
                  <a:pos x="43" y="87"/>
                </a:cxn>
                <a:cxn ang="0">
                  <a:pos x="27" y="89"/>
                </a:cxn>
                <a:cxn ang="0">
                  <a:pos x="26" y="83"/>
                </a:cxn>
                <a:cxn ang="0">
                  <a:pos x="26" y="83"/>
                </a:cxn>
                <a:cxn ang="0">
                  <a:pos x="45" y="80"/>
                </a:cxn>
                <a:cxn ang="0">
                  <a:pos x="44" y="83"/>
                </a:cxn>
                <a:cxn ang="0">
                  <a:pos x="43" y="87"/>
                </a:cxn>
                <a:cxn ang="0">
                  <a:pos x="25" y="79"/>
                </a:cxn>
                <a:cxn ang="0">
                  <a:pos x="23" y="73"/>
                </a:cxn>
                <a:cxn ang="0">
                  <a:pos x="47" y="73"/>
                </a:cxn>
                <a:cxn ang="0">
                  <a:pos x="46" y="77"/>
                </a:cxn>
                <a:cxn ang="0">
                  <a:pos x="25" y="79"/>
                </a:cxn>
                <a:cxn ang="0">
                  <a:pos x="35" y="96"/>
                </a:cxn>
                <a:cxn ang="0">
                  <a:pos x="29" y="92"/>
                </a:cxn>
                <a:cxn ang="0">
                  <a:pos x="42" y="90"/>
                </a:cxn>
                <a:cxn ang="0">
                  <a:pos x="35" y="96"/>
                </a:cxn>
                <a:cxn ang="0">
                  <a:pos x="50" y="67"/>
                </a:cxn>
                <a:cxn ang="0">
                  <a:pos x="20" y="67"/>
                </a:cxn>
                <a:cxn ang="0">
                  <a:pos x="15" y="57"/>
                </a:cxn>
                <a:cxn ang="0">
                  <a:pos x="6" y="35"/>
                </a:cxn>
                <a:cxn ang="0">
                  <a:pos x="35" y="6"/>
                </a:cxn>
                <a:cxn ang="0">
                  <a:pos x="64" y="35"/>
                </a:cxn>
                <a:cxn ang="0">
                  <a:pos x="55" y="57"/>
                </a:cxn>
                <a:cxn ang="0">
                  <a:pos x="50" y="67"/>
                </a:cxn>
                <a:cxn ang="0">
                  <a:pos x="50" y="67"/>
                </a:cxn>
                <a:cxn ang="0">
                  <a:pos x="50" y="67"/>
                </a:cxn>
              </a:cxnLst>
              <a:rect l="0" t="0" r="r" b="b"/>
              <a:pathLst>
                <a:path w="70" h="102">
                  <a:moveTo>
                    <a:pt x="35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48"/>
                    <a:pt x="12" y="62"/>
                    <a:pt x="16" y="74"/>
                  </a:cubicBezTo>
                  <a:cubicBezTo>
                    <a:pt x="22" y="91"/>
                    <a:pt x="22" y="102"/>
                    <a:pt x="35" y="102"/>
                  </a:cubicBezTo>
                  <a:cubicBezTo>
                    <a:pt x="49" y="102"/>
                    <a:pt x="48" y="92"/>
                    <a:pt x="54" y="74"/>
                  </a:cubicBezTo>
                  <a:cubicBezTo>
                    <a:pt x="58" y="62"/>
                    <a:pt x="70" y="48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  <a:moveTo>
                    <a:pt x="43" y="87"/>
                  </a:moveTo>
                  <a:cubicBezTo>
                    <a:pt x="27" y="89"/>
                    <a:pt x="27" y="89"/>
                    <a:pt x="27" y="89"/>
                  </a:cubicBezTo>
                  <a:cubicBezTo>
                    <a:pt x="27" y="87"/>
                    <a:pt x="26" y="85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45" y="82"/>
                    <a:pt x="44" y="83"/>
                  </a:cubicBezTo>
                  <a:cubicBezTo>
                    <a:pt x="44" y="84"/>
                    <a:pt x="44" y="86"/>
                    <a:pt x="43" y="87"/>
                  </a:cubicBezTo>
                  <a:close/>
                  <a:moveTo>
                    <a:pt x="25" y="79"/>
                  </a:moveTo>
                  <a:cubicBezTo>
                    <a:pt x="24" y="78"/>
                    <a:pt x="23" y="76"/>
                    <a:pt x="23" y="73"/>
                  </a:cubicBezTo>
                  <a:cubicBezTo>
                    <a:pt x="47" y="73"/>
                    <a:pt x="47" y="73"/>
                    <a:pt x="47" y="73"/>
                  </a:cubicBezTo>
                  <a:cubicBezTo>
                    <a:pt x="47" y="75"/>
                    <a:pt x="47" y="76"/>
                    <a:pt x="46" y="77"/>
                  </a:cubicBezTo>
                  <a:lnTo>
                    <a:pt x="25" y="79"/>
                  </a:lnTo>
                  <a:close/>
                  <a:moveTo>
                    <a:pt x="35" y="96"/>
                  </a:moveTo>
                  <a:cubicBezTo>
                    <a:pt x="32" y="96"/>
                    <a:pt x="30" y="95"/>
                    <a:pt x="29" y="92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0" y="95"/>
                    <a:pt x="39" y="96"/>
                    <a:pt x="35" y="96"/>
                  </a:cubicBezTo>
                  <a:close/>
                  <a:moveTo>
                    <a:pt x="50" y="67"/>
                  </a:moveTo>
                  <a:cubicBezTo>
                    <a:pt x="20" y="67"/>
                    <a:pt x="20" y="67"/>
                    <a:pt x="20" y="67"/>
                  </a:cubicBezTo>
                  <a:cubicBezTo>
                    <a:pt x="19" y="64"/>
                    <a:pt x="17" y="60"/>
                    <a:pt x="15" y="57"/>
                  </a:cubicBezTo>
                  <a:cubicBezTo>
                    <a:pt x="11" y="49"/>
                    <a:pt x="6" y="41"/>
                    <a:pt x="6" y="35"/>
                  </a:cubicBezTo>
                  <a:cubicBezTo>
                    <a:pt x="6" y="19"/>
                    <a:pt x="19" y="6"/>
                    <a:pt x="35" y="6"/>
                  </a:cubicBezTo>
                  <a:cubicBezTo>
                    <a:pt x="51" y="6"/>
                    <a:pt x="64" y="19"/>
                    <a:pt x="64" y="35"/>
                  </a:cubicBezTo>
                  <a:cubicBezTo>
                    <a:pt x="64" y="41"/>
                    <a:pt x="60" y="49"/>
                    <a:pt x="55" y="57"/>
                  </a:cubicBezTo>
                  <a:cubicBezTo>
                    <a:pt x="53" y="60"/>
                    <a:pt x="52" y="64"/>
                    <a:pt x="50" y="67"/>
                  </a:cubicBezTo>
                  <a:close/>
                  <a:moveTo>
                    <a:pt x="50" y="67"/>
                  </a:moveTo>
                  <a:cubicBezTo>
                    <a:pt x="50" y="67"/>
                    <a:pt x="50" y="67"/>
                    <a:pt x="50" y="67"/>
                  </a:cubicBezTo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3" name="Group 88"/>
          <p:cNvGrpSpPr/>
          <p:nvPr/>
        </p:nvGrpSpPr>
        <p:grpSpPr>
          <a:xfrm>
            <a:off x="4974174" y="4084914"/>
            <a:ext cx="1242848" cy="1243890"/>
            <a:chOff x="3584844" y="2915264"/>
            <a:chExt cx="843049" cy="843755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584844" y="2915264"/>
              <a:ext cx="843049" cy="843755"/>
            </a:xfrm>
            <a:prstGeom prst="ellipse">
              <a:avLst/>
            </a:prstGeom>
            <a:solidFill>
              <a:srgbClr val="92D050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0" name="Freeform 83"/>
            <p:cNvSpPr>
              <a:spLocks noEditPoints="1"/>
            </p:cNvSpPr>
            <p:nvPr/>
          </p:nvSpPr>
          <p:spPr bwMode="auto">
            <a:xfrm>
              <a:off x="3907109" y="3188253"/>
              <a:ext cx="198518" cy="29777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4" name="Group 90"/>
          <p:cNvGrpSpPr/>
          <p:nvPr/>
        </p:nvGrpSpPr>
        <p:grpSpPr>
          <a:xfrm>
            <a:off x="9945837" y="2987638"/>
            <a:ext cx="881245" cy="881983"/>
            <a:chOff x="7203324" y="1921403"/>
            <a:chExt cx="843049" cy="843755"/>
          </a:xfrm>
        </p:grpSpPr>
        <p:sp>
          <p:nvSpPr>
            <p:cNvPr id="74" name="Oval 73"/>
            <p:cNvSpPr>
              <a:spLocks noChangeAspect="1"/>
            </p:cNvSpPr>
            <p:nvPr/>
          </p:nvSpPr>
          <p:spPr>
            <a:xfrm>
              <a:off x="7203324" y="1921403"/>
              <a:ext cx="843049" cy="843755"/>
            </a:xfrm>
            <a:prstGeom prst="ellipse">
              <a:avLst/>
            </a:prstGeom>
            <a:solidFill>
              <a:schemeClr val="accent2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1" name="Freeform 137"/>
            <p:cNvSpPr>
              <a:spLocks noEditPoints="1"/>
            </p:cNvSpPr>
            <p:nvPr/>
          </p:nvSpPr>
          <p:spPr bwMode="auto">
            <a:xfrm>
              <a:off x="7460025" y="2174501"/>
              <a:ext cx="329647" cy="337558"/>
            </a:xfrm>
            <a:custGeom>
              <a:avLst/>
              <a:gdLst/>
              <a:ahLst/>
              <a:cxnLst>
                <a:cxn ang="0">
                  <a:pos x="46" y="30"/>
                </a:cxn>
                <a:cxn ang="0">
                  <a:pos x="39" y="36"/>
                </a:cxn>
                <a:cxn ang="0">
                  <a:pos x="39" y="50"/>
                </a:cxn>
                <a:cxn ang="0">
                  <a:pos x="38" y="50"/>
                </a:cxn>
                <a:cxn ang="0">
                  <a:pos x="24" y="58"/>
                </a:cxn>
                <a:cxn ang="0">
                  <a:pos x="24" y="59"/>
                </a:cxn>
                <a:cxn ang="0">
                  <a:pos x="23" y="58"/>
                </a:cxn>
                <a:cxn ang="0">
                  <a:pos x="21" y="56"/>
                </a:cxn>
                <a:cxn ang="0">
                  <a:pos x="21" y="55"/>
                </a:cxn>
                <a:cxn ang="0">
                  <a:pos x="24" y="45"/>
                </a:cxn>
                <a:cxn ang="0">
                  <a:pos x="14" y="35"/>
                </a:cxn>
                <a:cxn ang="0">
                  <a:pos x="4" y="38"/>
                </a:cxn>
                <a:cxn ang="0">
                  <a:pos x="3" y="38"/>
                </a:cxn>
                <a:cxn ang="0">
                  <a:pos x="3" y="38"/>
                </a:cxn>
                <a:cxn ang="0">
                  <a:pos x="0" y="35"/>
                </a:cxn>
                <a:cxn ang="0">
                  <a:pos x="0" y="34"/>
                </a:cxn>
                <a:cxn ang="0">
                  <a:pos x="8" y="20"/>
                </a:cxn>
                <a:cxn ang="0">
                  <a:pos x="9" y="20"/>
                </a:cxn>
                <a:cxn ang="0">
                  <a:pos x="23" y="19"/>
                </a:cxn>
                <a:cxn ang="0">
                  <a:pos x="29" y="12"/>
                </a:cxn>
                <a:cxn ang="0">
                  <a:pos x="57" y="0"/>
                </a:cxn>
                <a:cxn ang="0">
                  <a:pos x="58" y="1"/>
                </a:cxn>
                <a:cxn ang="0">
                  <a:pos x="46" y="30"/>
                </a:cxn>
                <a:cxn ang="0">
                  <a:pos x="47" y="8"/>
                </a:cxn>
                <a:cxn ang="0">
                  <a:pos x="43" y="12"/>
                </a:cxn>
                <a:cxn ang="0">
                  <a:pos x="47" y="15"/>
                </a:cxn>
                <a:cxn ang="0">
                  <a:pos x="50" y="12"/>
                </a:cxn>
                <a:cxn ang="0">
                  <a:pos x="47" y="8"/>
                </a:cxn>
              </a:cxnLst>
              <a:rect l="0" t="0" r="r" b="b"/>
              <a:pathLst>
                <a:path w="58" h="59">
                  <a:moveTo>
                    <a:pt x="46" y="30"/>
                  </a:moveTo>
                  <a:cubicBezTo>
                    <a:pt x="44" y="32"/>
                    <a:pt x="42" y="34"/>
                    <a:pt x="39" y="36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24" y="58"/>
                    <a:pt x="24" y="58"/>
                    <a:pt x="24" y="58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4" y="59"/>
                    <a:pt x="23" y="58"/>
                    <a:pt x="23" y="5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6"/>
                    <a:pt x="20" y="55"/>
                    <a:pt x="21" y="55"/>
                  </a:cubicBezTo>
                  <a:cubicBezTo>
                    <a:pt x="24" y="45"/>
                    <a:pt x="24" y="45"/>
                    <a:pt x="24" y="4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3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9" y="20"/>
                    <a:pt x="9" y="2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5" y="17"/>
                    <a:pt x="27" y="14"/>
                    <a:pt x="29" y="12"/>
                  </a:cubicBezTo>
                  <a:cubicBezTo>
                    <a:pt x="38" y="3"/>
                    <a:pt x="45" y="0"/>
                    <a:pt x="57" y="0"/>
                  </a:cubicBezTo>
                  <a:cubicBezTo>
                    <a:pt x="58" y="0"/>
                    <a:pt x="58" y="1"/>
                    <a:pt x="58" y="1"/>
                  </a:cubicBezTo>
                  <a:cubicBezTo>
                    <a:pt x="58" y="13"/>
                    <a:pt x="55" y="21"/>
                    <a:pt x="46" y="30"/>
                  </a:cubicBezTo>
                  <a:close/>
                  <a:moveTo>
                    <a:pt x="47" y="8"/>
                  </a:moveTo>
                  <a:cubicBezTo>
                    <a:pt x="45" y="8"/>
                    <a:pt x="43" y="10"/>
                    <a:pt x="43" y="12"/>
                  </a:cubicBezTo>
                  <a:cubicBezTo>
                    <a:pt x="43" y="14"/>
                    <a:pt x="45" y="15"/>
                    <a:pt x="47" y="15"/>
                  </a:cubicBezTo>
                  <a:cubicBezTo>
                    <a:pt x="49" y="15"/>
                    <a:pt x="50" y="14"/>
                    <a:pt x="50" y="12"/>
                  </a:cubicBezTo>
                  <a:cubicBezTo>
                    <a:pt x="50" y="10"/>
                    <a:pt x="49" y="8"/>
                    <a:pt x="47" y="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5" name="Group 87"/>
          <p:cNvGrpSpPr/>
          <p:nvPr/>
        </p:nvGrpSpPr>
        <p:grpSpPr>
          <a:xfrm>
            <a:off x="6638776" y="2890540"/>
            <a:ext cx="1323085" cy="1324192"/>
            <a:chOff x="4592738" y="1758620"/>
            <a:chExt cx="843049" cy="843755"/>
          </a:xfrm>
        </p:grpSpPr>
        <p:sp>
          <p:nvSpPr>
            <p:cNvPr id="65" name="Oval 64"/>
            <p:cNvSpPr>
              <a:spLocks noChangeAspect="1"/>
            </p:cNvSpPr>
            <p:nvPr/>
          </p:nvSpPr>
          <p:spPr>
            <a:xfrm>
              <a:off x="4592738" y="1758620"/>
              <a:ext cx="843049" cy="843755"/>
            </a:xfrm>
            <a:prstGeom prst="ellipse">
              <a:avLst/>
            </a:prstGeom>
            <a:solidFill>
              <a:schemeClr val="accent3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2" name="Freeform 53"/>
            <p:cNvSpPr/>
            <p:nvPr/>
          </p:nvSpPr>
          <p:spPr bwMode="auto">
            <a:xfrm>
              <a:off x="4838943" y="2032612"/>
              <a:ext cx="350639" cy="259998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6" name="Group 89"/>
          <p:cNvGrpSpPr/>
          <p:nvPr/>
        </p:nvGrpSpPr>
        <p:grpSpPr>
          <a:xfrm>
            <a:off x="8424869" y="4084935"/>
            <a:ext cx="1242806" cy="1243846"/>
            <a:chOff x="5696894" y="2915264"/>
            <a:chExt cx="843049" cy="843755"/>
          </a:xfrm>
        </p:grpSpPr>
        <p:sp>
          <p:nvSpPr>
            <p:cNvPr id="70" name="Oval 69"/>
            <p:cNvSpPr>
              <a:spLocks noChangeAspect="1"/>
            </p:cNvSpPr>
            <p:nvPr/>
          </p:nvSpPr>
          <p:spPr>
            <a:xfrm>
              <a:off x="5696894" y="2915264"/>
              <a:ext cx="843049" cy="843755"/>
            </a:xfrm>
            <a:prstGeom prst="ellipse">
              <a:avLst/>
            </a:prstGeom>
            <a:solidFill>
              <a:schemeClr val="accent5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3" name="Freeform 57"/>
            <p:cNvSpPr>
              <a:spLocks noEditPoints="1"/>
            </p:cNvSpPr>
            <p:nvPr/>
          </p:nvSpPr>
          <p:spPr bwMode="auto">
            <a:xfrm>
              <a:off x="5972842" y="3208084"/>
              <a:ext cx="291152" cy="258114"/>
            </a:xfrm>
            <a:custGeom>
              <a:avLst/>
              <a:gdLst/>
              <a:ahLst/>
              <a:cxnLst>
                <a:cxn ang="0">
                  <a:pos x="7" y="9"/>
                </a:cxn>
                <a:cxn ang="0">
                  <a:pos x="7" y="57"/>
                </a:cxn>
                <a:cxn ang="0">
                  <a:pos x="6" y="58"/>
                </a:cxn>
                <a:cxn ang="0">
                  <a:pos x="4" y="58"/>
                </a:cxn>
                <a:cxn ang="0">
                  <a:pos x="2" y="57"/>
                </a:cxn>
                <a:cxn ang="0">
                  <a:pos x="2" y="9"/>
                </a:cxn>
                <a:cxn ang="0">
                  <a:pos x="0" y="4"/>
                </a:cxn>
                <a:cxn ang="0">
                  <a:pos x="5" y="0"/>
                </a:cxn>
                <a:cxn ang="0">
                  <a:pos x="10" y="4"/>
                </a:cxn>
                <a:cxn ang="0">
                  <a:pos x="7" y="9"/>
                </a:cxn>
                <a:cxn ang="0">
                  <a:pos x="65" y="36"/>
                </a:cxn>
                <a:cxn ang="0">
                  <a:pos x="63" y="38"/>
                </a:cxn>
                <a:cxn ang="0">
                  <a:pos x="49" y="43"/>
                </a:cxn>
                <a:cxn ang="0">
                  <a:pos x="31" y="37"/>
                </a:cxn>
                <a:cxn ang="0">
                  <a:pos x="13" y="43"/>
                </a:cxn>
                <a:cxn ang="0">
                  <a:pos x="12" y="43"/>
                </a:cxn>
                <a:cxn ang="0">
                  <a:pos x="10" y="41"/>
                </a:cxn>
                <a:cxn ang="0">
                  <a:pos x="10" y="13"/>
                </a:cxn>
                <a:cxn ang="0">
                  <a:pos x="11" y="11"/>
                </a:cxn>
                <a:cxn ang="0">
                  <a:pos x="14" y="9"/>
                </a:cxn>
                <a:cxn ang="0">
                  <a:pos x="30" y="4"/>
                </a:cxn>
                <a:cxn ang="0">
                  <a:pos x="46" y="9"/>
                </a:cxn>
                <a:cxn ang="0">
                  <a:pos x="49" y="10"/>
                </a:cxn>
                <a:cxn ang="0">
                  <a:pos x="63" y="4"/>
                </a:cxn>
                <a:cxn ang="0">
                  <a:pos x="65" y="7"/>
                </a:cxn>
                <a:cxn ang="0">
                  <a:pos x="65" y="36"/>
                </a:cxn>
              </a:cxnLst>
              <a:rect l="0" t="0" r="r" b="b"/>
              <a:pathLst>
                <a:path w="65" h="58">
                  <a:moveTo>
                    <a:pt x="7" y="9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7" y="57"/>
                    <a:pt x="7" y="58"/>
                    <a:pt x="6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3" y="58"/>
                    <a:pt x="2" y="57"/>
                    <a:pt x="2" y="57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6"/>
                    <a:pt x="9" y="8"/>
                    <a:pt x="7" y="9"/>
                  </a:cubicBezTo>
                  <a:close/>
                  <a:moveTo>
                    <a:pt x="65" y="36"/>
                  </a:moveTo>
                  <a:cubicBezTo>
                    <a:pt x="65" y="37"/>
                    <a:pt x="65" y="38"/>
                    <a:pt x="63" y="38"/>
                  </a:cubicBezTo>
                  <a:cubicBezTo>
                    <a:pt x="59" y="41"/>
                    <a:pt x="54" y="43"/>
                    <a:pt x="49" y="43"/>
                  </a:cubicBezTo>
                  <a:cubicBezTo>
                    <a:pt x="43" y="43"/>
                    <a:pt x="39" y="37"/>
                    <a:pt x="31" y="37"/>
                  </a:cubicBezTo>
                  <a:cubicBezTo>
                    <a:pt x="25" y="37"/>
                    <a:pt x="19" y="40"/>
                    <a:pt x="13" y="43"/>
                  </a:cubicBezTo>
                  <a:cubicBezTo>
                    <a:pt x="13" y="43"/>
                    <a:pt x="12" y="43"/>
                    <a:pt x="12" y="43"/>
                  </a:cubicBezTo>
                  <a:cubicBezTo>
                    <a:pt x="11" y="43"/>
                    <a:pt x="10" y="42"/>
                    <a:pt x="10" y="41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2"/>
                    <a:pt x="10" y="11"/>
                    <a:pt x="11" y="11"/>
                  </a:cubicBezTo>
                  <a:cubicBezTo>
                    <a:pt x="12" y="10"/>
                    <a:pt x="13" y="9"/>
                    <a:pt x="14" y="9"/>
                  </a:cubicBezTo>
                  <a:cubicBezTo>
                    <a:pt x="19" y="7"/>
                    <a:pt x="24" y="4"/>
                    <a:pt x="30" y="4"/>
                  </a:cubicBezTo>
                  <a:cubicBezTo>
                    <a:pt x="36" y="4"/>
                    <a:pt x="40" y="6"/>
                    <a:pt x="46" y="9"/>
                  </a:cubicBezTo>
                  <a:cubicBezTo>
                    <a:pt x="47" y="9"/>
                    <a:pt x="48" y="10"/>
                    <a:pt x="49" y="10"/>
                  </a:cubicBezTo>
                  <a:cubicBezTo>
                    <a:pt x="55" y="10"/>
                    <a:pt x="61" y="4"/>
                    <a:pt x="63" y="4"/>
                  </a:cubicBezTo>
                  <a:cubicBezTo>
                    <a:pt x="64" y="4"/>
                    <a:pt x="65" y="6"/>
                    <a:pt x="65" y="7"/>
                  </a:cubicBezTo>
                  <a:lnTo>
                    <a:pt x="65" y="36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9" name="Group 85"/>
          <p:cNvGrpSpPr/>
          <p:nvPr/>
        </p:nvGrpSpPr>
        <p:grpSpPr>
          <a:xfrm>
            <a:off x="3495181" y="2890540"/>
            <a:ext cx="1029504" cy="1030365"/>
            <a:chOff x="2347176" y="2092666"/>
            <a:chExt cx="843049" cy="843755"/>
          </a:xfrm>
        </p:grpSpPr>
        <p:sp>
          <p:nvSpPr>
            <p:cNvPr id="49" name="Oval 48"/>
            <p:cNvSpPr>
              <a:spLocks noChangeAspect="1"/>
            </p:cNvSpPr>
            <p:nvPr/>
          </p:nvSpPr>
          <p:spPr>
            <a:xfrm>
              <a:off x="2347176" y="2092666"/>
              <a:ext cx="843049" cy="843755"/>
            </a:xfrm>
            <a:prstGeom prst="ellipse">
              <a:avLst/>
            </a:prstGeom>
            <a:solidFill>
              <a:schemeClr val="accent1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4" name="Freeform 65"/>
            <p:cNvSpPr>
              <a:spLocks noEditPoints="1"/>
            </p:cNvSpPr>
            <p:nvPr/>
          </p:nvSpPr>
          <p:spPr bwMode="auto">
            <a:xfrm>
              <a:off x="2585919" y="2347985"/>
              <a:ext cx="365563" cy="333116"/>
            </a:xfrm>
            <a:custGeom>
              <a:avLst/>
              <a:gdLst/>
              <a:ahLst/>
              <a:cxnLst>
                <a:cxn ang="0">
                  <a:pos x="45" y="41"/>
                </a:cxn>
                <a:cxn ang="0">
                  <a:pos x="47" y="50"/>
                </a:cxn>
                <a:cxn ang="0">
                  <a:pos x="40" y="56"/>
                </a:cxn>
                <a:cxn ang="0">
                  <a:pos x="31" y="60"/>
                </a:cxn>
                <a:cxn ang="0">
                  <a:pos x="21" y="60"/>
                </a:cxn>
                <a:cxn ang="0">
                  <a:pos x="13" y="56"/>
                </a:cxn>
                <a:cxn ang="0">
                  <a:pos x="5" y="50"/>
                </a:cxn>
                <a:cxn ang="0">
                  <a:pos x="8" y="41"/>
                </a:cxn>
                <a:cxn ang="0">
                  <a:pos x="0" y="32"/>
                </a:cxn>
                <a:cxn ang="0">
                  <a:pos x="9" y="26"/>
                </a:cxn>
                <a:cxn ang="0">
                  <a:pos x="5" y="20"/>
                </a:cxn>
                <a:cxn ang="0">
                  <a:pos x="17" y="18"/>
                </a:cxn>
                <a:cxn ang="0">
                  <a:pos x="22" y="10"/>
                </a:cxn>
                <a:cxn ang="0">
                  <a:pos x="32" y="17"/>
                </a:cxn>
                <a:cxn ang="0">
                  <a:pos x="41" y="14"/>
                </a:cxn>
                <a:cxn ang="0">
                  <a:pos x="47" y="22"/>
                </a:cxn>
                <a:cxn ang="0">
                  <a:pos x="51" y="30"/>
                </a:cxn>
                <a:cxn ang="0">
                  <a:pos x="26" y="25"/>
                </a:cxn>
                <a:cxn ang="0">
                  <a:pos x="36" y="35"/>
                </a:cxn>
                <a:cxn ang="0">
                  <a:pos x="72" y="19"/>
                </a:cxn>
                <a:cxn ang="0">
                  <a:pos x="72" y="27"/>
                </a:cxn>
                <a:cxn ang="0">
                  <a:pos x="62" y="25"/>
                </a:cxn>
                <a:cxn ang="0">
                  <a:pos x="52" y="27"/>
                </a:cxn>
                <a:cxn ang="0">
                  <a:pos x="53" y="19"/>
                </a:cxn>
                <a:cxn ang="0">
                  <a:pos x="53" y="11"/>
                </a:cxn>
                <a:cxn ang="0">
                  <a:pos x="52" y="3"/>
                </a:cxn>
                <a:cxn ang="0">
                  <a:pos x="62" y="4"/>
                </a:cxn>
                <a:cxn ang="0">
                  <a:pos x="67" y="0"/>
                </a:cxn>
                <a:cxn ang="0">
                  <a:pos x="70" y="9"/>
                </a:cxn>
                <a:cxn ang="0">
                  <a:pos x="78" y="18"/>
                </a:cxn>
                <a:cxn ang="0">
                  <a:pos x="70" y="62"/>
                </a:cxn>
                <a:cxn ang="0">
                  <a:pos x="67" y="71"/>
                </a:cxn>
                <a:cxn ang="0">
                  <a:pos x="61" y="66"/>
                </a:cxn>
                <a:cxn ang="0">
                  <a:pos x="52" y="68"/>
                </a:cxn>
                <a:cxn ang="0">
                  <a:pos x="47" y="59"/>
                </a:cxn>
                <a:cxn ang="0">
                  <a:pos x="54" y="50"/>
                </a:cxn>
                <a:cxn ang="0">
                  <a:pos x="57" y="41"/>
                </a:cxn>
                <a:cxn ang="0">
                  <a:pos x="63" y="46"/>
                </a:cxn>
                <a:cxn ang="0">
                  <a:pos x="72" y="44"/>
                </a:cxn>
                <a:cxn ang="0">
                  <a:pos x="72" y="52"/>
                </a:cxn>
                <a:cxn ang="0">
                  <a:pos x="62" y="10"/>
                </a:cxn>
                <a:cxn ang="0">
                  <a:pos x="67" y="15"/>
                </a:cxn>
                <a:cxn ang="0">
                  <a:pos x="57" y="56"/>
                </a:cxn>
                <a:cxn ang="0">
                  <a:pos x="62" y="51"/>
                </a:cxn>
              </a:cxnLst>
              <a:rect l="0" t="0" r="r" b="b"/>
              <a:pathLst>
                <a:path w="78" h="71">
                  <a:moveTo>
                    <a:pt x="52" y="39"/>
                  </a:moveTo>
                  <a:cubicBezTo>
                    <a:pt x="52" y="40"/>
                    <a:pt x="51" y="40"/>
                    <a:pt x="51" y="40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4" y="42"/>
                    <a:pt x="44" y="43"/>
                    <a:pt x="43" y="44"/>
                  </a:cubicBezTo>
                  <a:cubicBezTo>
                    <a:pt x="45" y="46"/>
                    <a:pt x="46" y="47"/>
                    <a:pt x="47" y="49"/>
                  </a:cubicBezTo>
                  <a:cubicBezTo>
                    <a:pt x="47" y="49"/>
                    <a:pt x="47" y="49"/>
                    <a:pt x="47" y="50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6" y="52"/>
                    <a:pt x="42" y="56"/>
                    <a:pt x="41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3" y="53"/>
                    <a:pt x="32" y="54"/>
                  </a:cubicBezTo>
                  <a:cubicBezTo>
                    <a:pt x="32" y="56"/>
                    <a:pt x="32" y="58"/>
                    <a:pt x="31" y="60"/>
                  </a:cubicBezTo>
                  <a:cubicBezTo>
                    <a:pt x="31" y="61"/>
                    <a:pt x="30" y="61"/>
                    <a:pt x="30" y="61"/>
                  </a:cubicBezTo>
                  <a:cubicBezTo>
                    <a:pt x="22" y="61"/>
                    <a:pt x="22" y="61"/>
                    <a:pt x="22" y="61"/>
                  </a:cubicBezTo>
                  <a:cubicBezTo>
                    <a:pt x="22" y="61"/>
                    <a:pt x="21" y="61"/>
                    <a:pt x="21" y="60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4"/>
                    <a:pt x="18" y="53"/>
                    <a:pt x="17" y="53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0" y="55"/>
                    <a:pt x="5" y="51"/>
                    <a:pt x="5" y="50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7" y="47"/>
                    <a:pt x="8" y="46"/>
                    <a:pt x="9" y="44"/>
                  </a:cubicBezTo>
                  <a:cubicBezTo>
                    <a:pt x="8" y="43"/>
                    <a:pt x="8" y="42"/>
                    <a:pt x="8" y="41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0" y="40"/>
                    <a:pt x="0" y="3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1"/>
                    <a:pt x="1" y="30"/>
                    <a:pt x="1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8"/>
                    <a:pt x="8" y="27"/>
                    <a:pt x="9" y="26"/>
                  </a:cubicBezTo>
                  <a:cubicBezTo>
                    <a:pt x="8" y="25"/>
                    <a:pt x="7" y="23"/>
                    <a:pt x="5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0"/>
                    <a:pt x="5" y="20"/>
                  </a:cubicBezTo>
                  <a:cubicBezTo>
                    <a:pt x="6" y="19"/>
                    <a:pt x="11" y="14"/>
                    <a:pt x="12" y="14"/>
                  </a:cubicBezTo>
                  <a:cubicBezTo>
                    <a:pt x="12" y="14"/>
                    <a:pt x="12" y="14"/>
                    <a:pt x="13" y="14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8" y="18"/>
                    <a:pt x="19" y="17"/>
                    <a:pt x="20" y="17"/>
                  </a:cubicBezTo>
                  <a:cubicBezTo>
                    <a:pt x="21" y="15"/>
                    <a:pt x="21" y="13"/>
                    <a:pt x="21" y="11"/>
                  </a:cubicBezTo>
                  <a:cubicBezTo>
                    <a:pt x="21" y="10"/>
                    <a:pt x="22" y="10"/>
                    <a:pt x="22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1" y="10"/>
                    <a:pt x="31" y="11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4" y="18"/>
                    <a:pt x="35" y="18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2" y="15"/>
                    <a:pt x="47" y="20"/>
                    <a:pt x="47" y="21"/>
                  </a:cubicBezTo>
                  <a:cubicBezTo>
                    <a:pt x="47" y="21"/>
                    <a:pt x="47" y="21"/>
                    <a:pt x="47" y="22"/>
                  </a:cubicBezTo>
                  <a:cubicBezTo>
                    <a:pt x="46" y="23"/>
                    <a:pt x="45" y="25"/>
                    <a:pt x="43" y="26"/>
                  </a:cubicBezTo>
                  <a:cubicBezTo>
                    <a:pt x="44" y="27"/>
                    <a:pt x="44" y="28"/>
                    <a:pt x="45" y="30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1" y="31"/>
                    <a:pt x="52" y="31"/>
                    <a:pt x="52" y="32"/>
                  </a:cubicBezTo>
                  <a:lnTo>
                    <a:pt x="52" y="39"/>
                  </a:lnTo>
                  <a:close/>
                  <a:moveTo>
                    <a:pt x="26" y="25"/>
                  </a:moveTo>
                  <a:cubicBezTo>
                    <a:pt x="21" y="25"/>
                    <a:pt x="16" y="30"/>
                    <a:pt x="16" y="35"/>
                  </a:cubicBezTo>
                  <a:cubicBezTo>
                    <a:pt x="16" y="41"/>
                    <a:pt x="21" y="46"/>
                    <a:pt x="26" y="46"/>
                  </a:cubicBezTo>
                  <a:cubicBezTo>
                    <a:pt x="32" y="46"/>
                    <a:pt x="36" y="41"/>
                    <a:pt x="36" y="35"/>
                  </a:cubicBezTo>
                  <a:cubicBezTo>
                    <a:pt x="36" y="30"/>
                    <a:pt x="32" y="25"/>
                    <a:pt x="26" y="25"/>
                  </a:cubicBezTo>
                  <a:close/>
                  <a:moveTo>
                    <a:pt x="78" y="18"/>
                  </a:moveTo>
                  <a:cubicBezTo>
                    <a:pt x="78" y="18"/>
                    <a:pt x="72" y="19"/>
                    <a:pt x="72" y="19"/>
                  </a:cubicBezTo>
                  <a:cubicBezTo>
                    <a:pt x="71" y="20"/>
                    <a:pt x="71" y="20"/>
                    <a:pt x="70" y="21"/>
                  </a:cubicBezTo>
                  <a:cubicBezTo>
                    <a:pt x="71" y="22"/>
                    <a:pt x="72" y="26"/>
                    <a:pt x="72" y="26"/>
                  </a:cubicBezTo>
                  <a:cubicBezTo>
                    <a:pt x="72" y="27"/>
                    <a:pt x="72" y="27"/>
                    <a:pt x="72" y="27"/>
                  </a:cubicBezTo>
                  <a:cubicBezTo>
                    <a:pt x="72" y="27"/>
                    <a:pt x="68" y="30"/>
                    <a:pt x="67" y="30"/>
                  </a:cubicBezTo>
                  <a:cubicBezTo>
                    <a:pt x="67" y="30"/>
                    <a:pt x="64" y="26"/>
                    <a:pt x="63" y="25"/>
                  </a:cubicBezTo>
                  <a:cubicBezTo>
                    <a:pt x="63" y="25"/>
                    <a:pt x="63" y="25"/>
                    <a:pt x="62" y="25"/>
                  </a:cubicBezTo>
                  <a:cubicBezTo>
                    <a:pt x="62" y="25"/>
                    <a:pt x="61" y="25"/>
                    <a:pt x="61" y="25"/>
                  </a:cubicBezTo>
                  <a:cubicBezTo>
                    <a:pt x="61" y="26"/>
                    <a:pt x="58" y="30"/>
                    <a:pt x="57" y="30"/>
                  </a:cubicBezTo>
                  <a:cubicBezTo>
                    <a:pt x="57" y="30"/>
                    <a:pt x="53" y="27"/>
                    <a:pt x="52" y="27"/>
                  </a:cubicBezTo>
                  <a:cubicBezTo>
                    <a:pt x="52" y="27"/>
                    <a:pt x="52" y="27"/>
                    <a:pt x="52" y="26"/>
                  </a:cubicBezTo>
                  <a:cubicBezTo>
                    <a:pt x="52" y="26"/>
                    <a:pt x="54" y="22"/>
                    <a:pt x="54" y="21"/>
                  </a:cubicBezTo>
                  <a:cubicBezTo>
                    <a:pt x="53" y="20"/>
                    <a:pt x="53" y="20"/>
                    <a:pt x="53" y="19"/>
                  </a:cubicBezTo>
                  <a:cubicBezTo>
                    <a:pt x="52" y="19"/>
                    <a:pt x="47" y="18"/>
                    <a:pt x="47" y="18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1"/>
                    <a:pt x="52" y="11"/>
                    <a:pt x="53" y="11"/>
                  </a:cubicBezTo>
                  <a:cubicBezTo>
                    <a:pt x="53" y="10"/>
                    <a:pt x="53" y="9"/>
                    <a:pt x="54" y="9"/>
                  </a:cubicBezTo>
                  <a:cubicBezTo>
                    <a:pt x="54" y="8"/>
                    <a:pt x="52" y="4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7" y="0"/>
                    <a:pt x="57" y="0"/>
                  </a:cubicBezTo>
                  <a:cubicBezTo>
                    <a:pt x="58" y="0"/>
                    <a:pt x="61" y="4"/>
                    <a:pt x="61" y="5"/>
                  </a:cubicBezTo>
                  <a:cubicBezTo>
                    <a:pt x="61" y="4"/>
                    <a:pt x="62" y="4"/>
                    <a:pt x="62" y="4"/>
                  </a:cubicBezTo>
                  <a:cubicBezTo>
                    <a:pt x="63" y="4"/>
                    <a:pt x="63" y="4"/>
                    <a:pt x="63" y="5"/>
                  </a:cubicBezTo>
                  <a:cubicBezTo>
                    <a:pt x="64" y="3"/>
                    <a:pt x="66" y="1"/>
                    <a:pt x="6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72" y="2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4"/>
                    <a:pt x="71" y="8"/>
                    <a:pt x="70" y="9"/>
                  </a:cubicBezTo>
                  <a:cubicBezTo>
                    <a:pt x="71" y="9"/>
                    <a:pt x="71" y="10"/>
                    <a:pt x="72" y="11"/>
                  </a:cubicBezTo>
                  <a:cubicBezTo>
                    <a:pt x="72" y="11"/>
                    <a:pt x="78" y="11"/>
                    <a:pt x="78" y="12"/>
                  </a:cubicBezTo>
                  <a:lnTo>
                    <a:pt x="78" y="18"/>
                  </a:lnTo>
                  <a:close/>
                  <a:moveTo>
                    <a:pt x="78" y="59"/>
                  </a:moveTo>
                  <a:cubicBezTo>
                    <a:pt x="78" y="59"/>
                    <a:pt x="72" y="60"/>
                    <a:pt x="72" y="60"/>
                  </a:cubicBezTo>
                  <a:cubicBezTo>
                    <a:pt x="71" y="61"/>
                    <a:pt x="71" y="61"/>
                    <a:pt x="70" y="62"/>
                  </a:cubicBezTo>
                  <a:cubicBezTo>
                    <a:pt x="71" y="63"/>
                    <a:pt x="72" y="67"/>
                    <a:pt x="72" y="68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72" y="68"/>
                    <a:pt x="68" y="71"/>
                    <a:pt x="67" y="71"/>
                  </a:cubicBezTo>
                  <a:cubicBezTo>
                    <a:pt x="67" y="71"/>
                    <a:pt x="64" y="67"/>
                    <a:pt x="63" y="66"/>
                  </a:cubicBezTo>
                  <a:cubicBezTo>
                    <a:pt x="63" y="66"/>
                    <a:pt x="63" y="66"/>
                    <a:pt x="62" y="66"/>
                  </a:cubicBezTo>
                  <a:cubicBezTo>
                    <a:pt x="62" y="66"/>
                    <a:pt x="61" y="66"/>
                    <a:pt x="61" y="66"/>
                  </a:cubicBezTo>
                  <a:cubicBezTo>
                    <a:pt x="61" y="67"/>
                    <a:pt x="58" y="71"/>
                    <a:pt x="57" y="71"/>
                  </a:cubicBezTo>
                  <a:cubicBezTo>
                    <a:pt x="57" y="71"/>
                    <a:pt x="53" y="68"/>
                    <a:pt x="5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2" y="67"/>
                    <a:pt x="54" y="63"/>
                    <a:pt x="54" y="62"/>
                  </a:cubicBezTo>
                  <a:cubicBezTo>
                    <a:pt x="53" y="61"/>
                    <a:pt x="53" y="61"/>
                    <a:pt x="53" y="60"/>
                  </a:cubicBezTo>
                  <a:cubicBezTo>
                    <a:pt x="52" y="60"/>
                    <a:pt x="47" y="59"/>
                    <a:pt x="47" y="59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2"/>
                    <a:pt x="52" y="52"/>
                    <a:pt x="53" y="52"/>
                  </a:cubicBezTo>
                  <a:cubicBezTo>
                    <a:pt x="53" y="51"/>
                    <a:pt x="53" y="50"/>
                    <a:pt x="54" y="50"/>
                  </a:cubicBezTo>
                  <a:cubicBezTo>
                    <a:pt x="54" y="49"/>
                    <a:pt x="52" y="45"/>
                    <a:pt x="52" y="4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3" y="44"/>
                    <a:pt x="57" y="41"/>
                    <a:pt x="57" y="41"/>
                  </a:cubicBezTo>
                  <a:cubicBezTo>
                    <a:pt x="58" y="41"/>
                    <a:pt x="61" y="45"/>
                    <a:pt x="61" y="46"/>
                  </a:cubicBezTo>
                  <a:cubicBezTo>
                    <a:pt x="61" y="46"/>
                    <a:pt x="62" y="46"/>
                    <a:pt x="62" y="46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64" y="44"/>
                    <a:pt x="66" y="43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8" y="41"/>
                    <a:pt x="72" y="44"/>
                    <a:pt x="72" y="44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2" y="45"/>
                    <a:pt x="71" y="49"/>
                    <a:pt x="70" y="50"/>
                  </a:cubicBezTo>
                  <a:cubicBezTo>
                    <a:pt x="71" y="50"/>
                    <a:pt x="71" y="51"/>
                    <a:pt x="72" y="52"/>
                  </a:cubicBezTo>
                  <a:cubicBezTo>
                    <a:pt x="72" y="52"/>
                    <a:pt x="78" y="52"/>
                    <a:pt x="78" y="53"/>
                  </a:cubicBezTo>
                  <a:lnTo>
                    <a:pt x="78" y="59"/>
                  </a:lnTo>
                  <a:close/>
                  <a:moveTo>
                    <a:pt x="62" y="10"/>
                  </a:moveTo>
                  <a:cubicBezTo>
                    <a:pt x="59" y="10"/>
                    <a:pt x="57" y="12"/>
                    <a:pt x="57" y="15"/>
                  </a:cubicBezTo>
                  <a:cubicBezTo>
                    <a:pt x="57" y="18"/>
                    <a:pt x="59" y="20"/>
                    <a:pt x="62" y="20"/>
                  </a:cubicBezTo>
                  <a:cubicBezTo>
                    <a:pt x="65" y="20"/>
                    <a:pt x="67" y="18"/>
                    <a:pt x="67" y="15"/>
                  </a:cubicBezTo>
                  <a:cubicBezTo>
                    <a:pt x="67" y="12"/>
                    <a:pt x="65" y="10"/>
                    <a:pt x="62" y="10"/>
                  </a:cubicBezTo>
                  <a:close/>
                  <a:moveTo>
                    <a:pt x="62" y="51"/>
                  </a:moveTo>
                  <a:cubicBezTo>
                    <a:pt x="59" y="51"/>
                    <a:pt x="57" y="53"/>
                    <a:pt x="57" y="56"/>
                  </a:cubicBezTo>
                  <a:cubicBezTo>
                    <a:pt x="57" y="59"/>
                    <a:pt x="59" y="61"/>
                    <a:pt x="62" y="61"/>
                  </a:cubicBezTo>
                  <a:cubicBezTo>
                    <a:pt x="65" y="61"/>
                    <a:pt x="67" y="59"/>
                    <a:pt x="67" y="56"/>
                  </a:cubicBezTo>
                  <a:cubicBezTo>
                    <a:pt x="67" y="53"/>
                    <a:pt x="65" y="51"/>
                    <a:pt x="62" y="51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</a:ln>
            <a:effectLst>
              <a:outerShdw blurRad="177800" dist="203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8580" tIns="64290" rIns="128580" bIns="64290" numCol="1" anchor="t" anchorCtr="0" compatLnSpc="1"/>
            <a:lstStyle/>
            <a:p>
              <a:endParaRPr 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cxnSp>
        <p:nvCxnSpPr>
          <p:cNvPr id="110" name="Straight Connector 109"/>
          <p:cNvCxnSpPr/>
          <p:nvPr/>
        </p:nvCxnSpPr>
        <p:spPr>
          <a:xfrm rot="5400000" flipH="1" flipV="1">
            <a:off x="3050038" y="3860039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rot="5400000" flipH="1" flipV="1">
            <a:off x="6174847" y="3860039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rot="5400000" flipH="1" flipV="1">
            <a:off x="9601102" y="3811491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rot="16200000" flipH="1">
            <a:off x="8026770" y="3860041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rot="16200000" flipH="1">
            <a:off x="4505173" y="3860041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ooter Text"/>
          <p:cNvSpPr txBox="1"/>
          <p:nvPr/>
        </p:nvSpPr>
        <p:spPr>
          <a:xfrm>
            <a:off x="2182585" y="5272798"/>
            <a:ext cx="817306" cy="168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数模竞赛形式？</a:t>
            </a:r>
            <a:endParaRPr lang="en-US" altLang="zh-CN" sz="1000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0" name="Footer Text"/>
          <p:cNvSpPr txBox="1"/>
          <p:nvPr/>
        </p:nvSpPr>
        <p:spPr>
          <a:xfrm>
            <a:off x="4725162" y="5420846"/>
            <a:ext cx="1974436" cy="1690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不同数模比赛的竞赛流程是什么？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。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1" name="Footer Text"/>
          <p:cNvSpPr txBox="1"/>
          <p:nvPr/>
        </p:nvSpPr>
        <p:spPr>
          <a:xfrm>
            <a:off x="6813193" y="2645525"/>
            <a:ext cx="1185637" cy="168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题型</a:t>
            </a:r>
            <a:r>
              <a:rPr lang="en-US" altLang="zh-CN" sz="10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/</a:t>
            </a:r>
            <a:r>
              <a:rPr lang="zh-CN" altLang="en-US" sz="10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好的论文学习</a:t>
            </a:r>
            <a:endParaRPr lang="en-US" sz="1000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2" name="Footer Text"/>
          <p:cNvSpPr txBox="1"/>
          <p:nvPr/>
        </p:nvSpPr>
        <p:spPr>
          <a:xfrm>
            <a:off x="10158976" y="2768833"/>
            <a:ext cx="590879" cy="168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获奖技巧</a:t>
            </a:r>
            <a:endParaRPr lang="en-US" altLang="zh-CN" sz="1000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3" name="Footer Text"/>
          <p:cNvSpPr txBox="1"/>
          <p:nvPr/>
        </p:nvSpPr>
        <p:spPr>
          <a:xfrm>
            <a:off x="8876308" y="5420846"/>
            <a:ext cx="726678" cy="168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如何写作？</a:t>
            </a:r>
            <a:endParaRPr lang="en-US" altLang="zh-CN" sz="1000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4" name="Footer Text"/>
          <p:cNvSpPr txBox="1"/>
          <p:nvPr/>
        </p:nvSpPr>
        <p:spPr>
          <a:xfrm>
            <a:off x="3613889" y="2684514"/>
            <a:ext cx="792088" cy="168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0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数模报名时间？</a:t>
            </a:r>
            <a:endParaRPr lang="en-US" altLang="zh-CN" sz="1000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数模简介</a:t>
            </a:r>
          </a:p>
        </p:txBody>
      </p:sp>
      <p:sp>
        <p:nvSpPr>
          <p:cNvPr id="32" name="Footer Text">
            <a:extLst>
              <a:ext uri="{FF2B5EF4-FFF2-40B4-BE49-F238E27FC236}">
                <a16:creationId xmlns:a16="http://schemas.microsoft.com/office/drawing/2014/main" id="{71C826EA-28C2-4B37-87DF-DC01DE340697}"/>
              </a:ext>
            </a:extLst>
          </p:cNvPr>
          <p:cNvSpPr txBox="1"/>
          <p:nvPr/>
        </p:nvSpPr>
        <p:spPr>
          <a:xfrm>
            <a:off x="5561233" y="6242358"/>
            <a:ext cx="1463938" cy="20210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rgbClr val="00B0F0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数模需要什么基础？</a:t>
            </a:r>
            <a:endParaRPr lang="en-US" altLang="zh-CN" sz="1200" dirty="0">
              <a:solidFill>
                <a:srgbClr val="00B0F0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3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879"/>
          <p:cNvSpPr/>
          <p:nvPr/>
        </p:nvSpPr>
        <p:spPr>
          <a:xfrm>
            <a:off x="6236147" y="1769857"/>
            <a:ext cx="1829190" cy="1829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8" name="Shape 1883"/>
          <p:cNvSpPr/>
          <p:nvPr/>
        </p:nvSpPr>
        <p:spPr>
          <a:xfrm>
            <a:off x="4149153" y="1769857"/>
            <a:ext cx="1829190" cy="1829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26788" tIns="26788" rIns="26788" bIns="26788" numCol="1" anchor="ctr">
            <a:noAutofit/>
          </a:bodyPr>
          <a:lstStyle/>
          <a:p>
            <a:pPr>
              <a:lnSpc>
                <a:spcPct val="120000"/>
              </a:lnSpc>
            </a:pPr>
            <a:endParaRPr sz="1845">
              <a:solidFill>
                <a:srgbClr val="53585F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3" name="Shape 1889"/>
          <p:cNvSpPr/>
          <p:nvPr/>
        </p:nvSpPr>
        <p:spPr>
          <a:xfrm>
            <a:off x="1660994" y="1570601"/>
            <a:ext cx="2233943" cy="174682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 anchor="t" anchorCtr="0">
            <a:spAutoFit/>
          </a:bodyPr>
          <a:lstStyle>
            <a:lvl1pPr algn="r">
              <a:defRPr sz="3500">
                <a:solidFill>
                  <a:srgbClr val="53585F"/>
                </a:solidFill>
              </a:defRPr>
            </a:lvl1pPr>
          </a:lstStyle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神经网络预测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灰色预测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拟合插值预测</a:t>
            </a:r>
            <a:r>
              <a:rPr lang="en-US" altLang="zh-CN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(</a:t>
            </a: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线性回归</a:t>
            </a:r>
            <a:r>
              <a:rPr lang="en-US" altLang="zh-CN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)</a:t>
            </a: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Logistic</a:t>
            </a: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模型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微分方程预测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时间预测预测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</p:txBody>
      </p:sp>
      <p:sp>
        <p:nvSpPr>
          <p:cNvPr id="25" name="Shape 1891"/>
          <p:cNvSpPr/>
          <p:nvPr/>
        </p:nvSpPr>
        <p:spPr>
          <a:xfrm>
            <a:off x="4464935" y="4723020"/>
            <a:ext cx="2417950" cy="174682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 anchor="t" anchorCtr="0">
            <a:spAutoFit/>
          </a:bodyPr>
          <a:lstStyle>
            <a:lvl1pPr algn="r">
              <a:defRPr sz="3500">
                <a:solidFill>
                  <a:srgbClr val="53585F"/>
                </a:solidFill>
              </a:defRPr>
            </a:lvl1pPr>
          </a:lstStyle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模糊综合评价法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层次分析法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聚类分析法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主成分分析法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灰色综合评价法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人工神经网络评价法</a:t>
            </a:r>
            <a:endParaRPr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</p:txBody>
      </p:sp>
      <p:sp>
        <p:nvSpPr>
          <p:cNvPr id="16" name="Shape 1881"/>
          <p:cNvSpPr/>
          <p:nvPr/>
        </p:nvSpPr>
        <p:spPr>
          <a:xfrm>
            <a:off x="5192650" y="2813354"/>
            <a:ext cx="1829190" cy="1829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92D050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6" name="Text Placeholder 3"/>
          <p:cNvSpPr txBox="1"/>
          <p:nvPr/>
        </p:nvSpPr>
        <p:spPr>
          <a:xfrm>
            <a:off x="6717407" y="2392189"/>
            <a:ext cx="866670" cy="6425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CFCFC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 Light" panose="020B0306030504020204" pitchFamily="34" charset="0"/>
                <a:sym typeface="Agency FB" panose="020B0503020202020204" pitchFamily="34" charset="0"/>
              </a:rPr>
              <a:t>优化模型</a:t>
            </a:r>
            <a:endParaRPr lang="id-ID" sz="1400" dirty="0">
              <a:solidFill>
                <a:srgbClr val="FCFCFC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 Light" panose="020B0306030504020204" pitchFamily="34" charset="0"/>
              <a:sym typeface="Agency FB" panose="020B0503020202020204" pitchFamily="34" charset="0"/>
            </a:endParaRPr>
          </a:p>
        </p:txBody>
      </p:sp>
      <p:sp>
        <p:nvSpPr>
          <p:cNvPr id="29" name="Text Placeholder 3"/>
          <p:cNvSpPr txBox="1"/>
          <p:nvPr/>
        </p:nvSpPr>
        <p:spPr>
          <a:xfrm>
            <a:off x="5673910" y="3435686"/>
            <a:ext cx="866670" cy="6425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CFCFC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 Light" panose="020B0306030504020204" pitchFamily="34" charset="0"/>
                <a:sym typeface="Agency FB" panose="020B0503020202020204" pitchFamily="34" charset="0"/>
              </a:rPr>
              <a:t>评价模型</a:t>
            </a:r>
            <a:endParaRPr lang="id-ID" sz="1400" dirty="0">
              <a:solidFill>
                <a:srgbClr val="FCFCFC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 Light" panose="020B0306030504020204" pitchFamily="34" charset="0"/>
              <a:sym typeface="Agency FB" panose="020B0503020202020204" pitchFamily="34" charset="0"/>
            </a:endParaRPr>
          </a:p>
        </p:txBody>
      </p:sp>
      <p:sp>
        <p:nvSpPr>
          <p:cNvPr id="30" name="Shape 1883"/>
          <p:cNvSpPr/>
          <p:nvPr/>
        </p:nvSpPr>
        <p:spPr>
          <a:xfrm>
            <a:off x="4147365" y="1769857"/>
            <a:ext cx="1829190" cy="1829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8" name="Text Placeholder 3"/>
          <p:cNvSpPr txBox="1"/>
          <p:nvPr/>
        </p:nvSpPr>
        <p:spPr>
          <a:xfrm>
            <a:off x="4630413" y="2392189"/>
            <a:ext cx="866670" cy="6425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" panose="020B0606030504020204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CFCFC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 Light" panose="020B0306030504020204" pitchFamily="34" charset="0"/>
                <a:sym typeface="Agency FB" panose="020B0503020202020204" pitchFamily="34" charset="0"/>
              </a:rPr>
              <a:t>预测模型</a:t>
            </a:r>
            <a:endParaRPr lang="id-ID" sz="1400" dirty="0">
              <a:solidFill>
                <a:srgbClr val="FCFCFC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 Light" panose="020B0306030504020204" pitchFamily="34" charset="0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316807" y="332869"/>
            <a:ext cx="2952328" cy="504602"/>
          </a:xfrm>
        </p:spPr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  <a:hlinkClick r:id="rId3"/>
              </a:rPr>
              <a:t>三大模型与十大算法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2" name="Shape 1887"/>
          <p:cNvSpPr/>
          <p:nvPr/>
        </p:nvSpPr>
        <p:spPr>
          <a:xfrm>
            <a:off x="8323141" y="1574035"/>
            <a:ext cx="3320001" cy="204229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规划模型</a:t>
            </a:r>
            <a:r>
              <a:rPr lang="en-US" altLang="zh-CN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(</a:t>
            </a: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目标规划、线性规划、非线性规划、整数规划、动态规划</a:t>
            </a:r>
            <a:r>
              <a:rPr lang="en-US" altLang="zh-CN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)</a:t>
            </a: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图论模型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排队论模型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神经网络模型</a:t>
            </a:r>
            <a:endParaRPr lang="en-US" altLang="zh-CN"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现代优化算法</a:t>
            </a:r>
            <a:r>
              <a:rPr lang="en-US" altLang="zh-CN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(</a:t>
            </a:r>
            <a:r>
              <a:rPr lang="zh-CN" altLang="en-US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遗传算法、模拟退火算法、蚁群算法、禁忌搜索算法</a:t>
            </a:r>
            <a:r>
              <a:rPr lang="en-US" altLang="zh-CN" sz="1600" dirty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)</a:t>
            </a:r>
            <a:endParaRPr sz="1600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F26C6A27-448F-4A5A-ADCF-76596FE25A26}"/>
              </a:ext>
            </a:extLst>
          </p:cNvPr>
          <p:cNvSpPr txBox="1"/>
          <p:nvPr/>
        </p:nvSpPr>
        <p:spPr>
          <a:xfrm>
            <a:off x="5673910" y="6863318"/>
            <a:ext cx="16195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hlinkClick r:id="rId4"/>
              </a:rPr>
              <a:t>清风数学建模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44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5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23" grpId="0" animBg="1"/>
      <p:bldP spid="25" grpId="0" animBg="1"/>
      <p:bldP spid="16" grpId="0" animBg="1"/>
      <p:bldP spid="26" grpId="0"/>
      <p:bldP spid="29" grpId="0"/>
      <p:bldP spid="30" grpId="0" animBg="1"/>
      <p:bldP spid="30" grpId="1" animBg="1"/>
      <p:bldP spid="28" grpId="0"/>
      <p:bldP spid="3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7612786" y="1842900"/>
            <a:ext cx="1982980" cy="2403082"/>
            <a:chOff x="9683156" y="2245342"/>
            <a:chExt cx="1880262" cy="2278603"/>
          </a:xfrm>
          <a:effectLst>
            <a:outerShdw blurRad="368300" dir="13500000" sy="23000" kx="1200000" algn="br" rotWithShape="0">
              <a:prstClr val="black">
                <a:alpha val="25000"/>
              </a:prstClr>
            </a:outerShdw>
          </a:effectLst>
        </p:grpSpPr>
        <p:sp>
          <p:nvSpPr>
            <p:cNvPr id="64" name="Freeform 63"/>
            <p:cNvSpPr/>
            <p:nvPr/>
          </p:nvSpPr>
          <p:spPr bwMode="auto">
            <a:xfrm>
              <a:off x="9697382" y="2584406"/>
              <a:ext cx="1851810" cy="1939539"/>
            </a:xfrm>
            <a:custGeom>
              <a:avLst/>
              <a:gdLst>
                <a:gd name="T0" fmla="*/ 1516 w 1562"/>
                <a:gd name="T1" fmla="*/ 0 h 1636"/>
                <a:gd name="T2" fmla="*/ 1562 w 1562"/>
                <a:gd name="T3" fmla="*/ 11 h 1636"/>
                <a:gd name="T4" fmla="*/ 781 w 1562"/>
                <a:gd name="T5" fmla="*/ 1636 h 1636"/>
                <a:gd name="T6" fmla="*/ 0 w 1562"/>
                <a:gd name="T7" fmla="*/ 11 h 1636"/>
                <a:gd name="T8" fmla="*/ 57 w 1562"/>
                <a:gd name="T9" fmla="*/ 0 h 1636"/>
                <a:gd name="T10" fmla="*/ 1516 w 1562"/>
                <a:gd name="T11" fmla="*/ 0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2" h="1636">
                  <a:moveTo>
                    <a:pt x="1516" y="0"/>
                  </a:moveTo>
                  <a:lnTo>
                    <a:pt x="1562" y="11"/>
                  </a:lnTo>
                  <a:lnTo>
                    <a:pt x="781" y="1636"/>
                  </a:lnTo>
                  <a:lnTo>
                    <a:pt x="0" y="11"/>
                  </a:lnTo>
                  <a:lnTo>
                    <a:pt x="57" y="0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9683156" y="2245342"/>
              <a:ext cx="1880262" cy="61055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6800000" scaled="0"/>
            </a:gra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4900248" y="2257375"/>
            <a:ext cx="1982980" cy="2403082"/>
            <a:chOff x="4666657" y="2245342"/>
            <a:chExt cx="1880262" cy="2278603"/>
          </a:xfrm>
          <a:effectLst>
            <a:outerShdw blurRad="368300" dir="13500000" sy="23000" kx="1200000" algn="br" rotWithShape="0">
              <a:prstClr val="black">
                <a:alpha val="25000"/>
              </a:prstClr>
            </a:outerShdw>
          </a:effectLst>
        </p:grpSpPr>
        <p:sp>
          <p:nvSpPr>
            <p:cNvPr id="67" name="Freeform 66"/>
            <p:cNvSpPr/>
            <p:nvPr/>
          </p:nvSpPr>
          <p:spPr bwMode="auto">
            <a:xfrm>
              <a:off x="4680883" y="2584406"/>
              <a:ext cx="1851810" cy="1939539"/>
            </a:xfrm>
            <a:custGeom>
              <a:avLst/>
              <a:gdLst>
                <a:gd name="T0" fmla="*/ 1516 w 1562"/>
                <a:gd name="T1" fmla="*/ 0 h 1636"/>
                <a:gd name="T2" fmla="*/ 1562 w 1562"/>
                <a:gd name="T3" fmla="*/ 11 h 1636"/>
                <a:gd name="T4" fmla="*/ 781 w 1562"/>
                <a:gd name="T5" fmla="*/ 1636 h 1636"/>
                <a:gd name="T6" fmla="*/ 0 w 1562"/>
                <a:gd name="T7" fmla="*/ 11 h 1636"/>
                <a:gd name="T8" fmla="*/ 57 w 1562"/>
                <a:gd name="T9" fmla="*/ 0 h 1636"/>
                <a:gd name="T10" fmla="*/ 1516 w 1562"/>
                <a:gd name="T11" fmla="*/ 0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2" h="1636">
                  <a:moveTo>
                    <a:pt x="1516" y="0"/>
                  </a:moveTo>
                  <a:lnTo>
                    <a:pt x="1562" y="11"/>
                  </a:lnTo>
                  <a:lnTo>
                    <a:pt x="781" y="1636"/>
                  </a:lnTo>
                  <a:lnTo>
                    <a:pt x="0" y="11"/>
                  </a:lnTo>
                  <a:lnTo>
                    <a:pt x="57" y="0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9" name="Oval 6"/>
            <p:cNvSpPr>
              <a:spLocks noChangeArrowheads="1"/>
            </p:cNvSpPr>
            <p:nvPr/>
          </p:nvSpPr>
          <p:spPr bwMode="auto">
            <a:xfrm>
              <a:off x="4666657" y="2245342"/>
              <a:ext cx="1880262" cy="61055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6800000" scaled="0"/>
            </a:gra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2107946" y="2722488"/>
            <a:ext cx="1982980" cy="2403082"/>
            <a:chOff x="7146332" y="2245342"/>
            <a:chExt cx="1880262" cy="2278603"/>
          </a:xfrm>
          <a:effectLst>
            <a:outerShdw blurRad="368300" dir="13500000" sy="23000" kx="1200000" algn="br" rotWithShape="0">
              <a:prstClr val="black">
                <a:alpha val="25000"/>
              </a:prstClr>
            </a:outerShdw>
          </a:effectLst>
        </p:grpSpPr>
        <p:sp>
          <p:nvSpPr>
            <p:cNvPr id="131" name="Freeform 130"/>
            <p:cNvSpPr/>
            <p:nvPr/>
          </p:nvSpPr>
          <p:spPr bwMode="auto">
            <a:xfrm>
              <a:off x="7160558" y="2584406"/>
              <a:ext cx="1851810" cy="1939539"/>
            </a:xfrm>
            <a:custGeom>
              <a:avLst/>
              <a:gdLst>
                <a:gd name="T0" fmla="*/ 1516 w 1562"/>
                <a:gd name="T1" fmla="*/ 0 h 1636"/>
                <a:gd name="T2" fmla="*/ 1562 w 1562"/>
                <a:gd name="T3" fmla="*/ 11 h 1636"/>
                <a:gd name="T4" fmla="*/ 781 w 1562"/>
                <a:gd name="T5" fmla="*/ 1636 h 1636"/>
                <a:gd name="T6" fmla="*/ 0 w 1562"/>
                <a:gd name="T7" fmla="*/ 11 h 1636"/>
                <a:gd name="T8" fmla="*/ 57 w 1562"/>
                <a:gd name="T9" fmla="*/ 0 h 1636"/>
                <a:gd name="T10" fmla="*/ 1516 w 1562"/>
                <a:gd name="T11" fmla="*/ 0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2" h="1636">
                  <a:moveTo>
                    <a:pt x="1516" y="0"/>
                  </a:moveTo>
                  <a:lnTo>
                    <a:pt x="1562" y="11"/>
                  </a:lnTo>
                  <a:lnTo>
                    <a:pt x="781" y="1636"/>
                  </a:lnTo>
                  <a:lnTo>
                    <a:pt x="0" y="11"/>
                  </a:lnTo>
                  <a:lnTo>
                    <a:pt x="57" y="0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2" name="Oval 6"/>
            <p:cNvSpPr>
              <a:spLocks noChangeArrowheads="1"/>
            </p:cNvSpPr>
            <p:nvPr/>
          </p:nvSpPr>
          <p:spPr bwMode="auto">
            <a:xfrm>
              <a:off x="7146332" y="2245342"/>
              <a:ext cx="1880262" cy="61055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6800000" scaled="0"/>
            </a:gra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133" name="TextBox 132"/>
          <p:cNvSpPr txBox="1"/>
          <p:nvPr/>
        </p:nvSpPr>
        <p:spPr>
          <a:xfrm>
            <a:off x="2941625" y="2653308"/>
            <a:ext cx="401071" cy="48814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01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5626939" y="2188592"/>
            <a:ext cx="465191" cy="48814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02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8337873" y="1803479"/>
            <a:ext cx="470000" cy="48814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03</a:t>
            </a:r>
          </a:p>
        </p:txBody>
      </p:sp>
      <p:sp>
        <p:nvSpPr>
          <p:cNvPr id="136" name="Freeform 135"/>
          <p:cNvSpPr>
            <a:spLocks noEditPoints="1"/>
          </p:cNvSpPr>
          <p:nvPr/>
        </p:nvSpPr>
        <p:spPr bwMode="auto">
          <a:xfrm>
            <a:off x="8441919" y="3029437"/>
            <a:ext cx="345000" cy="242802"/>
          </a:xfrm>
          <a:custGeom>
            <a:avLst/>
            <a:gdLst>
              <a:gd name="T0" fmla="*/ 0 w 530"/>
              <a:gd name="T1" fmla="*/ 373 h 373"/>
              <a:gd name="T2" fmla="*/ 530 w 530"/>
              <a:gd name="T3" fmla="*/ 373 h 373"/>
              <a:gd name="T4" fmla="*/ 530 w 530"/>
              <a:gd name="T5" fmla="*/ 0 h 373"/>
              <a:gd name="T6" fmla="*/ 0 w 530"/>
              <a:gd name="T7" fmla="*/ 0 h 373"/>
              <a:gd name="T8" fmla="*/ 0 w 530"/>
              <a:gd name="T9" fmla="*/ 373 h 373"/>
              <a:gd name="T10" fmla="*/ 510 w 530"/>
              <a:gd name="T11" fmla="*/ 36 h 373"/>
              <a:gd name="T12" fmla="*/ 343 w 530"/>
              <a:gd name="T13" fmla="*/ 183 h 373"/>
              <a:gd name="T14" fmla="*/ 510 w 530"/>
              <a:gd name="T15" fmla="*/ 337 h 373"/>
              <a:gd name="T16" fmla="*/ 510 w 530"/>
              <a:gd name="T17" fmla="*/ 354 h 373"/>
              <a:gd name="T18" fmla="*/ 321 w 530"/>
              <a:gd name="T19" fmla="*/ 200 h 373"/>
              <a:gd name="T20" fmla="*/ 264 w 530"/>
              <a:gd name="T21" fmla="*/ 248 h 373"/>
              <a:gd name="T22" fmla="*/ 206 w 530"/>
              <a:gd name="T23" fmla="*/ 200 h 373"/>
              <a:gd name="T24" fmla="*/ 17 w 530"/>
              <a:gd name="T25" fmla="*/ 354 h 373"/>
              <a:gd name="T26" fmla="*/ 17 w 530"/>
              <a:gd name="T27" fmla="*/ 337 h 373"/>
              <a:gd name="T28" fmla="*/ 187 w 530"/>
              <a:gd name="T29" fmla="*/ 183 h 373"/>
              <a:gd name="T30" fmla="*/ 17 w 530"/>
              <a:gd name="T31" fmla="*/ 36 h 373"/>
              <a:gd name="T32" fmla="*/ 17 w 530"/>
              <a:gd name="T33" fmla="*/ 19 h 373"/>
              <a:gd name="T34" fmla="*/ 264 w 530"/>
              <a:gd name="T35" fmla="*/ 195 h 373"/>
              <a:gd name="T36" fmla="*/ 510 w 530"/>
              <a:gd name="T37" fmla="*/ 19 h 373"/>
              <a:gd name="T38" fmla="*/ 510 w 530"/>
              <a:gd name="T39" fmla="*/ 36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30" h="373">
                <a:moveTo>
                  <a:pt x="0" y="373"/>
                </a:moveTo>
                <a:lnTo>
                  <a:pt x="530" y="373"/>
                </a:lnTo>
                <a:lnTo>
                  <a:pt x="530" y="0"/>
                </a:lnTo>
                <a:lnTo>
                  <a:pt x="0" y="0"/>
                </a:lnTo>
                <a:lnTo>
                  <a:pt x="0" y="373"/>
                </a:lnTo>
                <a:close/>
                <a:moveTo>
                  <a:pt x="510" y="36"/>
                </a:moveTo>
                <a:lnTo>
                  <a:pt x="343" y="183"/>
                </a:lnTo>
                <a:lnTo>
                  <a:pt x="510" y="337"/>
                </a:lnTo>
                <a:lnTo>
                  <a:pt x="510" y="354"/>
                </a:lnTo>
                <a:lnTo>
                  <a:pt x="321" y="200"/>
                </a:lnTo>
                <a:lnTo>
                  <a:pt x="264" y="248"/>
                </a:lnTo>
                <a:lnTo>
                  <a:pt x="206" y="200"/>
                </a:lnTo>
                <a:lnTo>
                  <a:pt x="17" y="354"/>
                </a:lnTo>
                <a:lnTo>
                  <a:pt x="17" y="337"/>
                </a:lnTo>
                <a:lnTo>
                  <a:pt x="187" y="183"/>
                </a:lnTo>
                <a:lnTo>
                  <a:pt x="17" y="36"/>
                </a:lnTo>
                <a:lnTo>
                  <a:pt x="17" y="19"/>
                </a:lnTo>
                <a:lnTo>
                  <a:pt x="264" y="195"/>
                </a:lnTo>
                <a:lnTo>
                  <a:pt x="510" y="19"/>
                </a:lnTo>
                <a:lnTo>
                  <a:pt x="510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37" name="Freeform 136"/>
          <p:cNvSpPr>
            <a:spLocks noEditPoints="1"/>
          </p:cNvSpPr>
          <p:nvPr/>
        </p:nvSpPr>
        <p:spPr bwMode="auto">
          <a:xfrm>
            <a:off x="5762833" y="3360269"/>
            <a:ext cx="327095" cy="326485"/>
          </a:xfrm>
          <a:custGeom>
            <a:avLst/>
            <a:gdLst>
              <a:gd name="T0" fmla="*/ 120 w 223"/>
              <a:gd name="T1" fmla="*/ 86 h 223"/>
              <a:gd name="T2" fmla="*/ 120 w 223"/>
              <a:gd name="T3" fmla="*/ 69 h 223"/>
              <a:gd name="T4" fmla="*/ 163 w 223"/>
              <a:gd name="T5" fmla="*/ 69 h 223"/>
              <a:gd name="T6" fmla="*/ 163 w 223"/>
              <a:gd name="T7" fmla="*/ 0 h 223"/>
              <a:gd name="T8" fmla="*/ 60 w 223"/>
              <a:gd name="T9" fmla="*/ 0 h 223"/>
              <a:gd name="T10" fmla="*/ 60 w 223"/>
              <a:gd name="T11" fmla="*/ 69 h 223"/>
              <a:gd name="T12" fmla="*/ 103 w 223"/>
              <a:gd name="T13" fmla="*/ 69 h 223"/>
              <a:gd name="T14" fmla="*/ 103 w 223"/>
              <a:gd name="T15" fmla="*/ 86 h 223"/>
              <a:gd name="T16" fmla="*/ 43 w 223"/>
              <a:gd name="T17" fmla="*/ 86 h 223"/>
              <a:gd name="T18" fmla="*/ 43 w 223"/>
              <a:gd name="T19" fmla="*/ 78 h 223"/>
              <a:gd name="T20" fmla="*/ 18 w 223"/>
              <a:gd name="T21" fmla="*/ 78 h 223"/>
              <a:gd name="T22" fmla="*/ 18 w 223"/>
              <a:gd name="T23" fmla="*/ 86 h 223"/>
              <a:gd name="T24" fmla="*/ 0 w 223"/>
              <a:gd name="T25" fmla="*/ 86 h 223"/>
              <a:gd name="T26" fmla="*/ 0 w 223"/>
              <a:gd name="T27" fmla="*/ 223 h 223"/>
              <a:gd name="T28" fmla="*/ 223 w 223"/>
              <a:gd name="T29" fmla="*/ 223 h 223"/>
              <a:gd name="T30" fmla="*/ 223 w 223"/>
              <a:gd name="T31" fmla="*/ 86 h 223"/>
              <a:gd name="T32" fmla="*/ 120 w 223"/>
              <a:gd name="T33" fmla="*/ 86 h 223"/>
              <a:gd name="T34" fmla="*/ 69 w 223"/>
              <a:gd name="T35" fmla="*/ 9 h 223"/>
              <a:gd name="T36" fmla="*/ 155 w 223"/>
              <a:gd name="T37" fmla="*/ 9 h 223"/>
              <a:gd name="T38" fmla="*/ 155 w 223"/>
              <a:gd name="T39" fmla="*/ 60 h 223"/>
              <a:gd name="T40" fmla="*/ 69 w 223"/>
              <a:gd name="T41" fmla="*/ 60 h 223"/>
              <a:gd name="T42" fmla="*/ 69 w 223"/>
              <a:gd name="T43" fmla="*/ 9 h 223"/>
              <a:gd name="T44" fmla="*/ 112 w 223"/>
              <a:gd name="T45" fmla="*/ 198 h 223"/>
              <a:gd name="T46" fmla="*/ 69 w 223"/>
              <a:gd name="T47" fmla="*/ 155 h 223"/>
              <a:gd name="T48" fmla="*/ 112 w 223"/>
              <a:gd name="T49" fmla="*/ 112 h 223"/>
              <a:gd name="T50" fmla="*/ 155 w 223"/>
              <a:gd name="T51" fmla="*/ 155 h 223"/>
              <a:gd name="T52" fmla="*/ 112 w 223"/>
              <a:gd name="T53" fmla="*/ 198 h 223"/>
              <a:gd name="T54" fmla="*/ 206 w 223"/>
              <a:gd name="T55" fmla="*/ 112 h 223"/>
              <a:gd name="T56" fmla="*/ 180 w 223"/>
              <a:gd name="T57" fmla="*/ 112 h 223"/>
              <a:gd name="T58" fmla="*/ 180 w 223"/>
              <a:gd name="T59" fmla="*/ 103 h 223"/>
              <a:gd name="T60" fmla="*/ 206 w 223"/>
              <a:gd name="T61" fmla="*/ 103 h 223"/>
              <a:gd name="T62" fmla="*/ 206 w 223"/>
              <a:gd name="T63" fmla="*/ 112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23" h="223">
                <a:moveTo>
                  <a:pt x="120" y="86"/>
                </a:moveTo>
                <a:cubicBezTo>
                  <a:pt x="120" y="69"/>
                  <a:pt x="120" y="69"/>
                  <a:pt x="120" y="69"/>
                </a:cubicBezTo>
                <a:cubicBezTo>
                  <a:pt x="163" y="69"/>
                  <a:pt x="163" y="69"/>
                  <a:pt x="163" y="69"/>
                </a:cubicBezTo>
                <a:cubicBezTo>
                  <a:pt x="163" y="0"/>
                  <a:pt x="163" y="0"/>
                  <a:pt x="163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69"/>
                  <a:pt x="60" y="69"/>
                  <a:pt x="60" y="6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3" y="86"/>
                  <a:pt x="103" y="86"/>
                  <a:pt x="103" y="86"/>
                </a:cubicBezTo>
                <a:cubicBezTo>
                  <a:pt x="43" y="86"/>
                  <a:pt x="43" y="86"/>
                  <a:pt x="43" y="86"/>
                </a:cubicBezTo>
                <a:cubicBezTo>
                  <a:pt x="43" y="78"/>
                  <a:pt x="43" y="78"/>
                  <a:pt x="43" y="78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86"/>
                  <a:pt x="18" y="86"/>
                  <a:pt x="1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223"/>
                  <a:pt x="0" y="223"/>
                  <a:pt x="0" y="223"/>
                </a:cubicBezTo>
                <a:cubicBezTo>
                  <a:pt x="223" y="223"/>
                  <a:pt x="223" y="223"/>
                  <a:pt x="223" y="223"/>
                </a:cubicBezTo>
                <a:cubicBezTo>
                  <a:pt x="223" y="86"/>
                  <a:pt x="223" y="86"/>
                  <a:pt x="223" y="86"/>
                </a:cubicBezTo>
                <a:cubicBezTo>
                  <a:pt x="120" y="86"/>
                  <a:pt x="120" y="86"/>
                  <a:pt x="120" y="86"/>
                </a:cubicBezTo>
                <a:moveTo>
                  <a:pt x="69" y="9"/>
                </a:moveTo>
                <a:cubicBezTo>
                  <a:pt x="155" y="9"/>
                  <a:pt x="155" y="9"/>
                  <a:pt x="155" y="9"/>
                </a:cubicBezTo>
                <a:cubicBezTo>
                  <a:pt x="155" y="60"/>
                  <a:pt x="155" y="60"/>
                  <a:pt x="155" y="60"/>
                </a:cubicBezTo>
                <a:cubicBezTo>
                  <a:pt x="69" y="60"/>
                  <a:pt x="69" y="60"/>
                  <a:pt x="69" y="60"/>
                </a:cubicBezTo>
                <a:lnTo>
                  <a:pt x="69" y="9"/>
                </a:lnTo>
                <a:close/>
                <a:moveTo>
                  <a:pt x="112" y="198"/>
                </a:moveTo>
                <a:cubicBezTo>
                  <a:pt x="88" y="198"/>
                  <a:pt x="69" y="178"/>
                  <a:pt x="69" y="155"/>
                </a:cubicBezTo>
                <a:cubicBezTo>
                  <a:pt x="69" y="131"/>
                  <a:pt x="88" y="112"/>
                  <a:pt x="112" y="112"/>
                </a:cubicBezTo>
                <a:cubicBezTo>
                  <a:pt x="136" y="112"/>
                  <a:pt x="155" y="131"/>
                  <a:pt x="155" y="155"/>
                </a:cubicBezTo>
                <a:cubicBezTo>
                  <a:pt x="155" y="178"/>
                  <a:pt x="136" y="198"/>
                  <a:pt x="112" y="198"/>
                </a:cubicBezTo>
                <a:moveTo>
                  <a:pt x="206" y="112"/>
                </a:moveTo>
                <a:cubicBezTo>
                  <a:pt x="180" y="112"/>
                  <a:pt x="180" y="112"/>
                  <a:pt x="180" y="112"/>
                </a:cubicBezTo>
                <a:cubicBezTo>
                  <a:pt x="180" y="103"/>
                  <a:pt x="180" y="103"/>
                  <a:pt x="180" y="103"/>
                </a:cubicBezTo>
                <a:cubicBezTo>
                  <a:pt x="206" y="103"/>
                  <a:pt x="206" y="103"/>
                  <a:pt x="206" y="103"/>
                </a:cubicBezTo>
                <a:lnTo>
                  <a:pt x="206" y="1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138" name="Group 137"/>
          <p:cNvGrpSpPr/>
          <p:nvPr/>
        </p:nvGrpSpPr>
        <p:grpSpPr>
          <a:xfrm flipH="1">
            <a:off x="2867382" y="3825236"/>
            <a:ext cx="414854" cy="420746"/>
            <a:chOff x="1909763" y="950913"/>
            <a:chExt cx="782637" cy="793750"/>
          </a:xfrm>
          <a:solidFill>
            <a:schemeClr val="bg1"/>
          </a:solidFill>
        </p:grpSpPr>
        <p:sp>
          <p:nvSpPr>
            <p:cNvPr id="139" name="Freeform 59"/>
            <p:cNvSpPr>
              <a:spLocks noEditPoints="1"/>
            </p:cNvSpPr>
            <p:nvPr/>
          </p:nvSpPr>
          <p:spPr bwMode="auto">
            <a:xfrm>
              <a:off x="1909763" y="1204913"/>
              <a:ext cx="539750" cy="539750"/>
            </a:xfrm>
            <a:custGeom>
              <a:avLst/>
              <a:gdLst>
                <a:gd name="T0" fmla="*/ 0 w 340"/>
                <a:gd name="T1" fmla="*/ 340 h 340"/>
                <a:gd name="T2" fmla="*/ 340 w 340"/>
                <a:gd name="T3" fmla="*/ 340 h 340"/>
                <a:gd name="T4" fmla="*/ 340 w 340"/>
                <a:gd name="T5" fmla="*/ 0 h 340"/>
                <a:gd name="T6" fmla="*/ 0 w 340"/>
                <a:gd name="T7" fmla="*/ 0 h 340"/>
                <a:gd name="T8" fmla="*/ 0 w 340"/>
                <a:gd name="T9" fmla="*/ 340 h 340"/>
                <a:gd name="T10" fmla="*/ 304 w 340"/>
                <a:gd name="T11" fmla="*/ 251 h 340"/>
                <a:gd name="T12" fmla="*/ 35 w 340"/>
                <a:gd name="T13" fmla="*/ 251 h 340"/>
                <a:gd name="T14" fmla="*/ 35 w 340"/>
                <a:gd name="T15" fmla="*/ 36 h 340"/>
                <a:gd name="T16" fmla="*/ 304 w 340"/>
                <a:gd name="T17" fmla="*/ 36 h 340"/>
                <a:gd name="T18" fmla="*/ 304 w 340"/>
                <a:gd name="T19" fmla="*/ 25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340">
                  <a:moveTo>
                    <a:pt x="0" y="340"/>
                  </a:moveTo>
                  <a:lnTo>
                    <a:pt x="340" y="340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340"/>
                  </a:lnTo>
                  <a:close/>
                  <a:moveTo>
                    <a:pt x="304" y="251"/>
                  </a:moveTo>
                  <a:lnTo>
                    <a:pt x="35" y="251"/>
                  </a:lnTo>
                  <a:lnTo>
                    <a:pt x="35" y="36"/>
                  </a:lnTo>
                  <a:lnTo>
                    <a:pt x="304" y="36"/>
                  </a:lnTo>
                  <a:lnTo>
                    <a:pt x="304" y="2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0" name="Freeform 60"/>
            <p:cNvSpPr/>
            <p:nvPr/>
          </p:nvSpPr>
          <p:spPr bwMode="auto">
            <a:xfrm>
              <a:off x="2060575" y="950913"/>
              <a:ext cx="631825" cy="569913"/>
            </a:xfrm>
            <a:custGeom>
              <a:avLst/>
              <a:gdLst>
                <a:gd name="T0" fmla="*/ 334 w 398"/>
                <a:gd name="T1" fmla="*/ 0 h 359"/>
                <a:gd name="T2" fmla="*/ 0 w 398"/>
                <a:gd name="T3" fmla="*/ 64 h 359"/>
                <a:gd name="T4" fmla="*/ 15 w 398"/>
                <a:gd name="T5" fmla="*/ 143 h 359"/>
                <a:gd name="T6" fmla="*/ 51 w 398"/>
                <a:gd name="T7" fmla="*/ 143 h 359"/>
                <a:gd name="T8" fmla="*/ 41 w 398"/>
                <a:gd name="T9" fmla="*/ 93 h 359"/>
                <a:gd name="T10" fmla="*/ 305 w 398"/>
                <a:gd name="T11" fmla="*/ 40 h 359"/>
                <a:gd name="T12" fmla="*/ 346 w 398"/>
                <a:gd name="T13" fmla="*/ 251 h 359"/>
                <a:gd name="T14" fmla="*/ 262 w 398"/>
                <a:gd name="T15" fmla="*/ 268 h 359"/>
                <a:gd name="T16" fmla="*/ 262 w 398"/>
                <a:gd name="T17" fmla="*/ 359 h 359"/>
                <a:gd name="T18" fmla="*/ 398 w 398"/>
                <a:gd name="T19" fmla="*/ 332 h 359"/>
                <a:gd name="T20" fmla="*/ 334 w 398"/>
                <a:gd name="T21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8" h="359">
                  <a:moveTo>
                    <a:pt x="334" y="0"/>
                  </a:moveTo>
                  <a:lnTo>
                    <a:pt x="0" y="64"/>
                  </a:lnTo>
                  <a:lnTo>
                    <a:pt x="15" y="143"/>
                  </a:lnTo>
                  <a:lnTo>
                    <a:pt x="51" y="143"/>
                  </a:lnTo>
                  <a:lnTo>
                    <a:pt x="41" y="93"/>
                  </a:lnTo>
                  <a:lnTo>
                    <a:pt x="305" y="40"/>
                  </a:lnTo>
                  <a:lnTo>
                    <a:pt x="346" y="251"/>
                  </a:lnTo>
                  <a:lnTo>
                    <a:pt x="262" y="268"/>
                  </a:lnTo>
                  <a:lnTo>
                    <a:pt x="262" y="359"/>
                  </a:lnTo>
                  <a:lnTo>
                    <a:pt x="398" y="332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cxnSp>
        <p:nvCxnSpPr>
          <p:cNvPr id="144" name="Straight Connector 143"/>
          <p:cNvCxnSpPr/>
          <p:nvPr/>
        </p:nvCxnSpPr>
        <p:spPr>
          <a:xfrm>
            <a:off x="3516075" y="6035199"/>
            <a:ext cx="178293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/>
          <p:cNvSpPr txBox="1"/>
          <p:nvPr/>
        </p:nvSpPr>
        <p:spPr>
          <a:xfrm>
            <a:off x="3537155" y="5405810"/>
            <a:ext cx="1538524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数学建模课程</a:t>
            </a:r>
            <a:endParaRPr lang="id-ID" sz="1400" b="1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cxnSp>
        <p:nvCxnSpPr>
          <p:cNvPr id="147" name="Straight Connector 146"/>
          <p:cNvCxnSpPr/>
          <p:nvPr/>
        </p:nvCxnSpPr>
        <p:spPr>
          <a:xfrm flipH="1" flipV="1">
            <a:off x="3516075" y="4806379"/>
            <a:ext cx="0" cy="1226512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6427976" y="5501301"/>
            <a:ext cx="178293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6465801" y="4838542"/>
            <a:ext cx="1538524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跨专业同学</a:t>
            </a:r>
            <a:endParaRPr lang="id-ID" sz="1400" b="1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cxnSp>
        <p:nvCxnSpPr>
          <p:cNvPr id="151" name="Straight Connector 150"/>
          <p:cNvCxnSpPr/>
          <p:nvPr/>
        </p:nvCxnSpPr>
        <p:spPr>
          <a:xfrm flipH="1" flipV="1">
            <a:off x="6427975" y="4272481"/>
            <a:ext cx="0" cy="1226512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9160799" y="5022854"/>
            <a:ext cx="178293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/>
          <p:cNvSpPr txBox="1"/>
          <p:nvPr/>
        </p:nvSpPr>
        <p:spPr>
          <a:xfrm>
            <a:off x="9160799" y="4304712"/>
            <a:ext cx="1538524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大佬云集</a:t>
            </a:r>
            <a:endParaRPr lang="id-ID" sz="1400" b="1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cxnSp>
        <p:nvCxnSpPr>
          <p:cNvPr id="155" name="Straight Connector 154"/>
          <p:cNvCxnSpPr/>
          <p:nvPr/>
        </p:nvCxnSpPr>
        <p:spPr>
          <a:xfrm flipH="1" flipV="1">
            <a:off x="9160799" y="3794034"/>
            <a:ext cx="0" cy="1226512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队友选择与分工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500"/>
                            </p:stCondLst>
                            <p:childTnLst>
                              <p:par>
                                <p:cTn id="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/>
      <p:bldP spid="134" grpId="0"/>
      <p:bldP spid="135" grpId="0"/>
      <p:bldP spid="136" grpId="0" animBg="1"/>
      <p:bldP spid="137" grpId="0" animBg="1"/>
      <p:bldP spid="145" grpId="0"/>
      <p:bldP spid="149" grpId="0"/>
      <p:bldP spid="15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333031" y="2963462"/>
            <a:ext cx="1728093" cy="1421928"/>
          </a:xfrm>
        </p:spPr>
        <p:txBody>
          <a:bodyPr/>
          <a:lstStyle/>
          <a:p>
            <a:r>
              <a:rPr lang="en-US" altLang="zh-CN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02</a:t>
            </a:r>
            <a:endParaRPr lang="zh-CN" altLang="en-US" dirty="0">
              <a:solidFill>
                <a:schemeClr val="accent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925319" y="2752229"/>
            <a:ext cx="4680520" cy="686649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数模心得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我理解的数模</a:t>
            </a:r>
          </a:p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数模体验</a:t>
            </a: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crush"/>
      </p:transition>
    </mc:Choice>
    <mc:Fallback xmlns="">
      <p:transition spd="slow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3"/>
          <p:cNvGrpSpPr/>
          <p:nvPr/>
        </p:nvGrpSpPr>
        <p:grpSpPr>
          <a:xfrm>
            <a:off x="1290648" y="3401150"/>
            <a:ext cx="1581711" cy="417982"/>
            <a:chOff x="1424694" y="3437117"/>
            <a:chExt cx="1499779" cy="396331"/>
          </a:xfrm>
          <a:solidFill>
            <a:schemeClr val="accent2"/>
          </a:solidFill>
        </p:grpSpPr>
        <p:sp>
          <p:nvSpPr>
            <p:cNvPr id="69" name="Round Same Side Corner Rectangle 4"/>
            <p:cNvSpPr/>
            <p:nvPr/>
          </p:nvSpPr>
          <p:spPr>
            <a:xfrm rot="16200000">
              <a:off x="2049734" y="2958708"/>
              <a:ext cx="249700" cy="149977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70" name="Oval 13"/>
            <p:cNvSpPr/>
            <p:nvPr/>
          </p:nvSpPr>
          <p:spPr>
            <a:xfrm>
              <a:off x="2014338" y="3437117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71" name="Group 10"/>
          <p:cNvGrpSpPr/>
          <p:nvPr/>
        </p:nvGrpSpPr>
        <p:grpSpPr>
          <a:xfrm>
            <a:off x="2944905" y="3555790"/>
            <a:ext cx="1581711" cy="406378"/>
            <a:chOff x="2993261" y="3583747"/>
            <a:chExt cx="1499779" cy="385328"/>
          </a:xfrm>
          <a:solidFill>
            <a:schemeClr val="accent1"/>
          </a:solidFill>
        </p:grpSpPr>
        <p:sp>
          <p:nvSpPr>
            <p:cNvPr id="72" name="Round Same Side Corner Rectangle 6"/>
            <p:cNvSpPr/>
            <p:nvPr/>
          </p:nvSpPr>
          <p:spPr>
            <a:xfrm rot="5400000" flipH="1">
              <a:off x="3618301" y="2958707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73" name="Oval 14"/>
            <p:cNvSpPr/>
            <p:nvPr/>
          </p:nvSpPr>
          <p:spPr>
            <a:xfrm>
              <a:off x="3582905" y="3648583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74" name="Group 11"/>
          <p:cNvGrpSpPr/>
          <p:nvPr/>
        </p:nvGrpSpPr>
        <p:grpSpPr>
          <a:xfrm>
            <a:off x="4599161" y="3401150"/>
            <a:ext cx="1581711" cy="417981"/>
            <a:chOff x="4561827" y="3437117"/>
            <a:chExt cx="1499779" cy="396330"/>
          </a:xfrm>
          <a:solidFill>
            <a:srgbClr val="92D050"/>
          </a:solidFill>
        </p:grpSpPr>
        <p:sp>
          <p:nvSpPr>
            <p:cNvPr id="87" name="Round Same Side Corner Rectangle 7"/>
            <p:cNvSpPr/>
            <p:nvPr/>
          </p:nvSpPr>
          <p:spPr>
            <a:xfrm rot="5400000" flipH="1">
              <a:off x="5186867" y="2958707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88" name="Oval 15"/>
            <p:cNvSpPr/>
            <p:nvPr/>
          </p:nvSpPr>
          <p:spPr>
            <a:xfrm>
              <a:off x="5220257" y="3437117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89" name="Group 12"/>
          <p:cNvGrpSpPr/>
          <p:nvPr/>
        </p:nvGrpSpPr>
        <p:grpSpPr>
          <a:xfrm>
            <a:off x="6253418" y="3555790"/>
            <a:ext cx="1581711" cy="406378"/>
            <a:chOff x="6130393" y="3583747"/>
            <a:chExt cx="1499779" cy="385328"/>
          </a:xfrm>
          <a:solidFill>
            <a:schemeClr val="accent3"/>
          </a:solidFill>
        </p:grpSpPr>
        <p:sp>
          <p:nvSpPr>
            <p:cNvPr id="90" name="Round Same Side Corner Rectangle 8"/>
            <p:cNvSpPr/>
            <p:nvPr/>
          </p:nvSpPr>
          <p:spPr>
            <a:xfrm rot="5400000" flipH="1">
              <a:off x="6755433" y="2958707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91" name="Oval 16"/>
            <p:cNvSpPr/>
            <p:nvPr/>
          </p:nvSpPr>
          <p:spPr>
            <a:xfrm>
              <a:off x="6720037" y="3648583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92" name="Group 35"/>
          <p:cNvGrpSpPr/>
          <p:nvPr/>
        </p:nvGrpSpPr>
        <p:grpSpPr>
          <a:xfrm>
            <a:off x="9561931" y="3555791"/>
            <a:ext cx="1581711" cy="406377"/>
            <a:chOff x="9267526" y="3583748"/>
            <a:chExt cx="1499779" cy="385327"/>
          </a:xfrm>
          <a:solidFill>
            <a:schemeClr val="accent1"/>
          </a:solidFill>
        </p:grpSpPr>
        <p:sp>
          <p:nvSpPr>
            <p:cNvPr id="93" name="Round Same Side Corner Rectangle 5"/>
            <p:cNvSpPr/>
            <p:nvPr/>
          </p:nvSpPr>
          <p:spPr>
            <a:xfrm rot="5400000" flipH="1">
              <a:off x="9892566" y="2958708"/>
              <a:ext cx="249700" cy="1499779"/>
            </a:xfrm>
            <a:prstGeom prst="round2SameRect">
              <a:avLst>
                <a:gd name="adj1" fmla="val 5000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94" name="Oval 17"/>
            <p:cNvSpPr/>
            <p:nvPr/>
          </p:nvSpPr>
          <p:spPr>
            <a:xfrm>
              <a:off x="9857169" y="3648583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95" name="Group 19"/>
          <p:cNvGrpSpPr/>
          <p:nvPr/>
        </p:nvGrpSpPr>
        <p:grpSpPr>
          <a:xfrm>
            <a:off x="7907675" y="3401150"/>
            <a:ext cx="1581711" cy="417982"/>
            <a:chOff x="7698960" y="3437117"/>
            <a:chExt cx="1499779" cy="396331"/>
          </a:xfrm>
          <a:solidFill>
            <a:schemeClr val="accent5"/>
          </a:solidFill>
        </p:grpSpPr>
        <p:sp>
          <p:nvSpPr>
            <p:cNvPr id="96" name="Round Same Side Corner Rectangle 9"/>
            <p:cNvSpPr/>
            <p:nvPr/>
          </p:nvSpPr>
          <p:spPr>
            <a:xfrm rot="5400000" flipH="1">
              <a:off x="8324000" y="2958708"/>
              <a:ext cx="249700" cy="1499779"/>
            </a:xfrm>
            <a:prstGeom prst="round2SameRect">
              <a:avLst>
                <a:gd name="adj1" fmla="val 0"/>
                <a:gd name="adj2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97" name="Oval 18"/>
            <p:cNvSpPr/>
            <p:nvPr/>
          </p:nvSpPr>
          <p:spPr>
            <a:xfrm>
              <a:off x="8357389" y="3437117"/>
              <a:ext cx="320492" cy="32049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30000"/>
                </a:lnSpc>
              </a:pPr>
              <a:endParaRPr lang="en-GB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98" name="Group 20"/>
          <p:cNvGrpSpPr/>
          <p:nvPr/>
        </p:nvGrpSpPr>
        <p:grpSpPr>
          <a:xfrm>
            <a:off x="10107930" y="4052519"/>
            <a:ext cx="489711" cy="490548"/>
            <a:chOff x="9145588" y="4435475"/>
            <a:chExt cx="464344" cy="465138"/>
          </a:xfrm>
          <a:solidFill>
            <a:schemeClr val="accent1"/>
          </a:solidFill>
        </p:grpSpPr>
        <p:sp>
          <p:nvSpPr>
            <p:cNvPr id="99" name="AutoShape 7"/>
            <p:cNvSpPr/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0" name="AutoShape 8"/>
            <p:cNvSpPr/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1" name="AutoShape 9"/>
            <p:cNvSpPr/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2" name="AutoShape 10"/>
            <p:cNvSpPr/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3" name="AutoShape 11"/>
            <p:cNvSpPr/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4" name="AutoShape 12"/>
            <p:cNvSpPr/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5" name="AutoShape 13"/>
            <p:cNvSpPr/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6" name="AutoShape 14"/>
            <p:cNvSpPr/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7" name="AutoShape 15"/>
            <p:cNvSpPr/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475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108" name="Group 30"/>
          <p:cNvGrpSpPr/>
          <p:nvPr/>
        </p:nvGrpSpPr>
        <p:grpSpPr>
          <a:xfrm>
            <a:off x="8526218" y="2837054"/>
            <a:ext cx="489711" cy="489711"/>
            <a:chOff x="7287419" y="2577307"/>
            <a:chExt cx="464344" cy="464344"/>
          </a:xfrm>
          <a:solidFill>
            <a:schemeClr val="accent5"/>
          </a:solidFill>
        </p:grpSpPr>
        <p:sp>
          <p:nvSpPr>
            <p:cNvPr id="109" name="AutoShape 56"/>
            <p:cNvSpPr/>
            <p:nvPr/>
          </p:nvSpPr>
          <p:spPr bwMode="auto">
            <a:xfrm>
              <a:off x="7287419" y="257730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10" name="AutoShape 57"/>
            <p:cNvSpPr/>
            <p:nvPr/>
          </p:nvSpPr>
          <p:spPr bwMode="auto">
            <a:xfrm>
              <a:off x="7606507" y="2577307"/>
              <a:ext cx="145256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7316"/>
                  </a:moveTo>
                  <a:cubicBezTo>
                    <a:pt x="16954" y="7352"/>
                    <a:pt x="16923" y="7387"/>
                    <a:pt x="16883" y="7423"/>
                  </a:cubicBezTo>
                  <a:cubicBezTo>
                    <a:pt x="16677" y="7601"/>
                    <a:pt x="16414" y="7770"/>
                    <a:pt x="16066" y="7920"/>
                  </a:cubicBezTo>
                  <a:cubicBezTo>
                    <a:pt x="16057" y="7924"/>
                    <a:pt x="16044" y="7927"/>
                    <a:pt x="16038" y="7931"/>
                  </a:cubicBezTo>
                  <a:cubicBezTo>
                    <a:pt x="15662" y="8092"/>
                    <a:pt x="15214" y="8234"/>
                    <a:pt x="14705" y="8354"/>
                  </a:cubicBezTo>
                  <a:cubicBezTo>
                    <a:pt x="14697" y="8357"/>
                    <a:pt x="14692" y="8358"/>
                    <a:pt x="14686" y="8359"/>
                  </a:cubicBezTo>
                  <a:cubicBezTo>
                    <a:pt x="14163" y="8482"/>
                    <a:pt x="13584" y="8581"/>
                    <a:pt x="12960" y="8649"/>
                  </a:cubicBezTo>
                  <a:cubicBezTo>
                    <a:pt x="12279" y="8726"/>
                    <a:pt x="11560" y="8774"/>
                    <a:pt x="10800" y="8774"/>
                  </a:cubicBezTo>
                  <a:cubicBezTo>
                    <a:pt x="10037" y="8774"/>
                    <a:pt x="9318" y="8726"/>
                    <a:pt x="8640" y="8649"/>
                  </a:cubicBezTo>
                  <a:cubicBezTo>
                    <a:pt x="8016" y="8581"/>
                    <a:pt x="7435" y="8482"/>
                    <a:pt x="6914" y="8359"/>
                  </a:cubicBezTo>
                  <a:cubicBezTo>
                    <a:pt x="6908" y="8358"/>
                    <a:pt x="6901" y="8357"/>
                    <a:pt x="6893" y="8354"/>
                  </a:cubicBezTo>
                  <a:cubicBezTo>
                    <a:pt x="6385" y="8234"/>
                    <a:pt x="5937" y="8092"/>
                    <a:pt x="5562" y="7931"/>
                  </a:cubicBezTo>
                  <a:cubicBezTo>
                    <a:pt x="5553" y="7927"/>
                    <a:pt x="5541" y="7924"/>
                    <a:pt x="5531" y="7920"/>
                  </a:cubicBezTo>
                  <a:cubicBezTo>
                    <a:pt x="5184" y="7770"/>
                    <a:pt x="4921" y="7601"/>
                    <a:pt x="4715" y="7423"/>
                  </a:cubicBezTo>
                  <a:cubicBezTo>
                    <a:pt x="4676" y="7387"/>
                    <a:pt x="4644" y="7352"/>
                    <a:pt x="4612" y="7316"/>
                  </a:cubicBezTo>
                  <a:cubicBezTo>
                    <a:pt x="4437" y="7136"/>
                    <a:pt x="4320" y="6947"/>
                    <a:pt x="4320" y="6750"/>
                  </a:cubicBezTo>
                  <a:cubicBezTo>
                    <a:pt x="4320" y="6550"/>
                    <a:pt x="4437" y="6362"/>
                    <a:pt x="4612" y="6181"/>
                  </a:cubicBezTo>
                  <a:cubicBezTo>
                    <a:pt x="4644" y="6146"/>
                    <a:pt x="4676" y="6110"/>
                    <a:pt x="4715" y="6076"/>
                  </a:cubicBezTo>
                  <a:cubicBezTo>
                    <a:pt x="4921" y="5898"/>
                    <a:pt x="5184" y="5729"/>
                    <a:pt x="5531" y="5577"/>
                  </a:cubicBezTo>
                  <a:cubicBezTo>
                    <a:pt x="5541" y="5574"/>
                    <a:pt x="5553" y="5571"/>
                    <a:pt x="5562" y="5567"/>
                  </a:cubicBezTo>
                  <a:cubicBezTo>
                    <a:pt x="5937" y="5407"/>
                    <a:pt x="6385" y="5264"/>
                    <a:pt x="6893" y="5144"/>
                  </a:cubicBezTo>
                  <a:cubicBezTo>
                    <a:pt x="6901" y="5142"/>
                    <a:pt x="6908" y="5140"/>
                    <a:pt x="6914" y="5138"/>
                  </a:cubicBezTo>
                  <a:cubicBezTo>
                    <a:pt x="7435" y="5017"/>
                    <a:pt x="8016" y="4918"/>
                    <a:pt x="8640" y="4848"/>
                  </a:cubicBezTo>
                  <a:cubicBezTo>
                    <a:pt x="9318" y="4773"/>
                    <a:pt x="10037" y="4725"/>
                    <a:pt x="10800" y="4725"/>
                  </a:cubicBezTo>
                  <a:cubicBezTo>
                    <a:pt x="11560" y="4725"/>
                    <a:pt x="12279" y="4773"/>
                    <a:pt x="12960" y="4848"/>
                  </a:cubicBezTo>
                  <a:cubicBezTo>
                    <a:pt x="13584" y="4918"/>
                    <a:pt x="14163" y="5017"/>
                    <a:pt x="14686" y="5138"/>
                  </a:cubicBezTo>
                  <a:cubicBezTo>
                    <a:pt x="14692" y="5140"/>
                    <a:pt x="14697" y="5142"/>
                    <a:pt x="14705" y="5144"/>
                  </a:cubicBezTo>
                  <a:cubicBezTo>
                    <a:pt x="15214" y="5264"/>
                    <a:pt x="15662" y="5407"/>
                    <a:pt x="16038" y="5567"/>
                  </a:cubicBezTo>
                  <a:cubicBezTo>
                    <a:pt x="16044" y="5571"/>
                    <a:pt x="16057" y="5574"/>
                    <a:pt x="16066" y="5577"/>
                  </a:cubicBezTo>
                  <a:cubicBezTo>
                    <a:pt x="16414" y="5729"/>
                    <a:pt x="16677" y="5898"/>
                    <a:pt x="16883" y="6076"/>
                  </a:cubicBezTo>
                  <a:cubicBezTo>
                    <a:pt x="16923" y="6110"/>
                    <a:pt x="16954" y="6146"/>
                    <a:pt x="16988" y="6181"/>
                  </a:cubicBezTo>
                  <a:cubicBezTo>
                    <a:pt x="17161" y="6362"/>
                    <a:pt x="17280" y="6550"/>
                    <a:pt x="17280" y="6750"/>
                  </a:cubicBezTo>
                  <a:cubicBezTo>
                    <a:pt x="17280" y="6947"/>
                    <a:pt x="17161" y="7136"/>
                    <a:pt x="16988" y="73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0056"/>
                  </a:lnTo>
                  <a:cubicBezTo>
                    <a:pt x="9338" y="10101"/>
                    <a:pt x="10059" y="10124"/>
                    <a:pt x="10800" y="10124"/>
                  </a:cubicBezTo>
                  <a:cubicBezTo>
                    <a:pt x="11541" y="10124"/>
                    <a:pt x="12262" y="10101"/>
                    <a:pt x="12960" y="10056"/>
                  </a:cubicBezTo>
                  <a:cubicBezTo>
                    <a:pt x="12960" y="100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3442"/>
                  </a:lnTo>
                  <a:cubicBezTo>
                    <a:pt x="12262" y="3398"/>
                    <a:pt x="11541" y="3375"/>
                    <a:pt x="10800" y="3375"/>
                  </a:cubicBezTo>
                  <a:cubicBezTo>
                    <a:pt x="10059" y="3375"/>
                    <a:pt x="9338" y="3398"/>
                    <a:pt x="8640" y="3442"/>
                  </a:cubicBezTo>
                  <a:cubicBezTo>
                    <a:pt x="8640" y="3442"/>
                    <a:pt x="8640" y="2025"/>
                    <a:pt x="8640" y="2025"/>
                  </a:cubicBezTo>
                  <a:close/>
                  <a:moveTo>
                    <a:pt x="17280" y="40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4064"/>
                  </a:lnTo>
                  <a:cubicBezTo>
                    <a:pt x="1710" y="4681"/>
                    <a:pt x="0" y="5649"/>
                    <a:pt x="0" y="6750"/>
                  </a:cubicBezTo>
                  <a:cubicBezTo>
                    <a:pt x="0" y="7850"/>
                    <a:pt x="1710" y="8818"/>
                    <a:pt x="4320" y="94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9434"/>
                  </a:lnTo>
                  <a:cubicBezTo>
                    <a:pt x="19889" y="8818"/>
                    <a:pt x="21600" y="7850"/>
                    <a:pt x="21600" y="6750"/>
                  </a:cubicBezTo>
                  <a:cubicBezTo>
                    <a:pt x="21600" y="5649"/>
                    <a:pt x="19889" y="4681"/>
                    <a:pt x="17280" y="40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11" name="AutoShape 58"/>
            <p:cNvSpPr/>
            <p:nvPr/>
          </p:nvSpPr>
          <p:spPr bwMode="auto">
            <a:xfrm>
              <a:off x="7446963" y="2577307"/>
              <a:ext cx="145257" cy="46434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88" y="15416"/>
                  </a:moveTo>
                  <a:cubicBezTo>
                    <a:pt x="16954" y="15452"/>
                    <a:pt x="16923" y="15487"/>
                    <a:pt x="16883" y="15523"/>
                  </a:cubicBezTo>
                  <a:cubicBezTo>
                    <a:pt x="16677" y="15701"/>
                    <a:pt x="16414" y="15870"/>
                    <a:pt x="16066" y="16020"/>
                  </a:cubicBezTo>
                  <a:cubicBezTo>
                    <a:pt x="16057" y="16024"/>
                    <a:pt x="16044" y="16027"/>
                    <a:pt x="16038" y="16031"/>
                  </a:cubicBezTo>
                  <a:cubicBezTo>
                    <a:pt x="15662" y="16192"/>
                    <a:pt x="15214" y="16334"/>
                    <a:pt x="14705" y="16454"/>
                  </a:cubicBezTo>
                  <a:cubicBezTo>
                    <a:pt x="14697" y="16457"/>
                    <a:pt x="14692" y="16458"/>
                    <a:pt x="14686" y="16459"/>
                  </a:cubicBezTo>
                  <a:cubicBezTo>
                    <a:pt x="14163" y="16582"/>
                    <a:pt x="13584" y="16681"/>
                    <a:pt x="12960" y="16749"/>
                  </a:cubicBezTo>
                  <a:cubicBezTo>
                    <a:pt x="12279" y="16826"/>
                    <a:pt x="11560" y="16875"/>
                    <a:pt x="10800" y="16875"/>
                  </a:cubicBezTo>
                  <a:cubicBezTo>
                    <a:pt x="10037" y="16875"/>
                    <a:pt x="9318" y="16826"/>
                    <a:pt x="8640" y="16749"/>
                  </a:cubicBezTo>
                  <a:cubicBezTo>
                    <a:pt x="8016" y="16681"/>
                    <a:pt x="7435" y="16582"/>
                    <a:pt x="6914" y="16459"/>
                  </a:cubicBezTo>
                  <a:cubicBezTo>
                    <a:pt x="6908" y="16458"/>
                    <a:pt x="6901" y="16457"/>
                    <a:pt x="6893" y="16454"/>
                  </a:cubicBezTo>
                  <a:cubicBezTo>
                    <a:pt x="6385" y="16334"/>
                    <a:pt x="5937" y="16192"/>
                    <a:pt x="5562" y="16031"/>
                  </a:cubicBezTo>
                  <a:cubicBezTo>
                    <a:pt x="5553" y="16027"/>
                    <a:pt x="5541" y="16024"/>
                    <a:pt x="5531" y="16020"/>
                  </a:cubicBezTo>
                  <a:cubicBezTo>
                    <a:pt x="5184" y="15870"/>
                    <a:pt x="4921" y="15701"/>
                    <a:pt x="4715" y="15523"/>
                  </a:cubicBezTo>
                  <a:cubicBezTo>
                    <a:pt x="4676" y="15487"/>
                    <a:pt x="4644" y="15452"/>
                    <a:pt x="4612" y="15416"/>
                  </a:cubicBezTo>
                  <a:cubicBezTo>
                    <a:pt x="4437" y="15236"/>
                    <a:pt x="4320" y="15047"/>
                    <a:pt x="4320" y="14850"/>
                  </a:cubicBezTo>
                  <a:cubicBezTo>
                    <a:pt x="4320" y="14650"/>
                    <a:pt x="4437" y="14462"/>
                    <a:pt x="4612" y="14281"/>
                  </a:cubicBezTo>
                  <a:cubicBezTo>
                    <a:pt x="4644" y="14246"/>
                    <a:pt x="4676" y="14210"/>
                    <a:pt x="4715" y="14176"/>
                  </a:cubicBezTo>
                  <a:cubicBezTo>
                    <a:pt x="4921" y="13998"/>
                    <a:pt x="5184" y="13829"/>
                    <a:pt x="5531" y="13677"/>
                  </a:cubicBezTo>
                  <a:cubicBezTo>
                    <a:pt x="5541" y="13674"/>
                    <a:pt x="5553" y="13671"/>
                    <a:pt x="5562" y="13667"/>
                  </a:cubicBezTo>
                  <a:cubicBezTo>
                    <a:pt x="5937" y="13507"/>
                    <a:pt x="6385" y="13364"/>
                    <a:pt x="6893" y="13244"/>
                  </a:cubicBezTo>
                  <a:cubicBezTo>
                    <a:pt x="6901" y="13242"/>
                    <a:pt x="6908" y="13240"/>
                    <a:pt x="6914" y="13238"/>
                  </a:cubicBezTo>
                  <a:cubicBezTo>
                    <a:pt x="7435" y="13117"/>
                    <a:pt x="8016" y="13018"/>
                    <a:pt x="8640" y="12948"/>
                  </a:cubicBezTo>
                  <a:cubicBezTo>
                    <a:pt x="9318" y="12873"/>
                    <a:pt x="10037" y="12825"/>
                    <a:pt x="10800" y="12825"/>
                  </a:cubicBezTo>
                  <a:cubicBezTo>
                    <a:pt x="11560" y="12825"/>
                    <a:pt x="12279" y="12873"/>
                    <a:pt x="12960" y="12948"/>
                  </a:cubicBezTo>
                  <a:cubicBezTo>
                    <a:pt x="13584" y="13018"/>
                    <a:pt x="14163" y="13117"/>
                    <a:pt x="14686" y="13238"/>
                  </a:cubicBezTo>
                  <a:cubicBezTo>
                    <a:pt x="14692" y="13240"/>
                    <a:pt x="14697" y="13242"/>
                    <a:pt x="14705" y="13244"/>
                  </a:cubicBezTo>
                  <a:cubicBezTo>
                    <a:pt x="15214" y="13364"/>
                    <a:pt x="15662" y="13507"/>
                    <a:pt x="16038" y="13667"/>
                  </a:cubicBezTo>
                  <a:cubicBezTo>
                    <a:pt x="16044" y="13671"/>
                    <a:pt x="16057" y="13674"/>
                    <a:pt x="16066" y="13677"/>
                  </a:cubicBezTo>
                  <a:cubicBezTo>
                    <a:pt x="16414" y="13829"/>
                    <a:pt x="16677" y="13998"/>
                    <a:pt x="16883" y="14176"/>
                  </a:cubicBezTo>
                  <a:cubicBezTo>
                    <a:pt x="16923" y="14210"/>
                    <a:pt x="16954" y="14246"/>
                    <a:pt x="16988" y="14281"/>
                  </a:cubicBezTo>
                  <a:cubicBezTo>
                    <a:pt x="17161" y="14462"/>
                    <a:pt x="17280" y="14650"/>
                    <a:pt x="17280" y="14850"/>
                  </a:cubicBezTo>
                  <a:cubicBezTo>
                    <a:pt x="17280" y="15047"/>
                    <a:pt x="17161" y="15236"/>
                    <a:pt x="16988" y="15416"/>
                  </a:cubicBezTo>
                  <a:moveTo>
                    <a:pt x="12960" y="19575"/>
                  </a:moveTo>
                  <a:cubicBezTo>
                    <a:pt x="12960" y="19948"/>
                    <a:pt x="11992" y="20249"/>
                    <a:pt x="10800" y="20249"/>
                  </a:cubicBezTo>
                  <a:cubicBezTo>
                    <a:pt x="9606" y="20249"/>
                    <a:pt x="8640" y="19948"/>
                    <a:pt x="8640" y="19575"/>
                  </a:cubicBezTo>
                  <a:lnTo>
                    <a:pt x="8640" y="18156"/>
                  </a:lnTo>
                  <a:cubicBezTo>
                    <a:pt x="9338" y="18201"/>
                    <a:pt x="10059" y="18225"/>
                    <a:pt x="10800" y="18225"/>
                  </a:cubicBezTo>
                  <a:cubicBezTo>
                    <a:pt x="11541" y="18225"/>
                    <a:pt x="12262" y="18201"/>
                    <a:pt x="12960" y="18156"/>
                  </a:cubicBezTo>
                  <a:cubicBezTo>
                    <a:pt x="12960" y="18156"/>
                    <a:pt x="12960" y="19575"/>
                    <a:pt x="12960" y="19575"/>
                  </a:cubicBezTo>
                  <a:close/>
                  <a:moveTo>
                    <a:pt x="8640" y="2025"/>
                  </a:moveTo>
                  <a:cubicBezTo>
                    <a:pt x="8640" y="1651"/>
                    <a:pt x="9606" y="1350"/>
                    <a:pt x="10800" y="1350"/>
                  </a:cubicBezTo>
                  <a:cubicBezTo>
                    <a:pt x="11992" y="1350"/>
                    <a:pt x="12960" y="1651"/>
                    <a:pt x="12960" y="2025"/>
                  </a:cubicBezTo>
                  <a:lnTo>
                    <a:pt x="12960" y="11542"/>
                  </a:lnTo>
                  <a:cubicBezTo>
                    <a:pt x="12262" y="11498"/>
                    <a:pt x="11541" y="11475"/>
                    <a:pt x="10800" y="11475"/>
                  </a:cubicBezTo>
                  <a:cubicBezTo>
                    <a:pt x="10059" y="11475"/>
                    <a:pt x="9338" y="11498"/>
                    <a:pt x="8640" y="11542"/>
                  </a:cubicBezTo>
                  <a:cubicBezTo>
                    <a:pt x="8640" y="11542"/>
                    <a:pt x="8640" y="2025"/>
                    <a:pt x="8640" y="2025"/>
                  </a:cubicBezTo>
                  <a:close/>
                  <a:moveTo>
                    <a:pt x="17280" y="12164"/>
                  </a:moveTo>
                  <a:lnTo>
                    <a:pt x="17280" y="2025"/>
                  </a:lnTo>
                  <a:cubicBezTo>
                    <a:pt x="17280" y="908"/>
                    <a:pt x="14373" y="0"/>
                    <a:pt x="10800" y="0"/>
                  </a:cubicBezTo>
                  <a:cubicBezTo>
                    <a:pt x="7225" y="0"/>
                    <a:pt x="4320" y="908"/>
                    <a:pt x="4320" y="2025"/>
                  </a:cubicBezTo>
                  <a:lnTo>
                    <a:pt x="4320" y="12164"/>
                  </a:lnTo>
                  <a:cubicBezTo>
                    <a:pt x="1710" y="12781"/>
                    <a:pt x="0" y="13749"/>
                    <a:pt x="0" y="14850"/>
                  </a:cubicBezTo>
                  <a:cubicBezTo>
                    <a:pt x="0" y="15950"/>
                    <a:pt x="1710" y="16918"/>
                    <a:pt x="4320" y="17534"/>
                  </a:cubicBezTo>
                  <a:lnTo>
                    <a:pt x="4320" y="19575"/>
                  </a:lnTo>
                  <a:cubicBezTo>
                    <a:pt x="4320" y="20691"/>
                    <a:pt x="7225" y="21599"/>
                    <a:pt x="10800" y="21599"/>
                  </a:cubicBezTo>
                  <a:cubicBezTo>
                    <a:pt x="14373" y="21599"/>
                    <a:pt x="17280" y="20691"/>
                    <a:pt x="17280" y="19575"/>
                  </a:cubicBezTo>
                  <a:lnTo>
                    <a:pt x="17280" y="17534"/>
                  </a:lnTo>
                  <a:cubicBezTo>
                    <a:pt x="19889" y="16918"/>
                    <a:pt x="21600" y="15950"/>
                    <a:pt x="21600" y="14850"/>
                  </a:cubicBezTo>
                  <a:cubicBezTo>
                    <a:pt x="21600" y="13749"/>
                    <a:pt x="19889" y="12781"/>
                    <a:pt x="17280" y="12164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112" name="AutoShape 59"/>
          <p:cNvSpPr/>
          <p:nvPr/>
        </p:nvSpPr>
        <p:spPr bwMode="auto">
          <a:xfrm>
            <a:off x="3414213" y="4042577"/>
            <a:ext cx="490548" cy="489711"/>
          </a:xfrm>
          <a:custGeom>
            <a:avLst/>
            <a:gdLst>
              <a:gd name="T0" fmla="+- 0 10794 23"/>
              <a:gd name="T1" fmla="*/ T0 w 21543"/>
              <a:gd name="T2" fmla="*/ 10800 h 21600"/>
              <a:gd name="T3" fmla="+- 0 10794 23"/>
              <a:gd name="T4" fmla="*/ T3 w 21543"/>
              <a:gd name="T5" fmla="*/ 10800 h 21600"/>
              <a:gd name="T6" fmla="+- 0 10794 23"/>
              <a:gd name="T7" fmla="*/ T6 w 21543"/>
              <a:gd name="T8" fmla="*/ 10800 h 21600"/>
              <a:gd name="T9" fmla="+- 0 10794 23"/>
              <a:gd name="T10" fmla="*/ T9 w 21543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543" h="21600">
                <a:moveTo>
                  <a:pt x="16976" y="19986"/>
                </a:moveTo>
                <a:lnTo>
                  <a:pt x="11226" y="17680"/>
                </a:lnTo>
                <a:cubicBezTo>
                  <a:pt x="11088" y="17626"/>
                  <a:pt x="10946" y="17608"/>
                  <a:pt x="10806" y="17600"/>
                </a:cubicBezTo>
                <a:lnTo>
                  <a:pt x="19660" y="3837"/>
                </a:lnTo>
                <a:cubicBezTo>
                  <a:pt x="19660" y="3837"/>
                  <a:pt x="16976" y="19986"/>
                  <a:pt x="16976" y="19986"/>
                </a:cubicBezTo>
                <a:close/>
                <a:moveTo>
                  <a:pt x="6859" y="16244"/>
                </a:moveTo>
                <a:cubicBezTo>
                  <a:pt x="6858" y="16242"/>
                  <a:pt x="6855" y="16240"/>
                  <a:pt x="6854" y="16238"/>
                </a:cubicBezTo>
                <a:lnTo>
                  <a:pt x="19606" y="2552"/>
                </a:lnTo>
                <a:lnTo>
                  <a:pt x="8735" y="19536"/>
                </a:lnTo>
                <a:cubicBezTo>
                  <a:pt x="8735" y="19536"/>
                  <a:pt x="6859" y="16244"/>
                  <a:pt x="6859" y="16244"/>
                </a:cubicBezTo>
                <a:close/>
                <a:moveTo>
                  <a:pt x="2111" y="14024"/>
                </a:moveTo>
                <a:lnTo>
                  <a:pt x="17712" y="3595"/>
                </a:lnTo>
                <a:lnTo>
                  <a:pt x="6369" y="15770"/>
                </a:lnTo>
                <a:cubicBezTo>
                  <a:pt x="6309" y="15734"/>
                  <a:pt x="6256" y="15687"/>
                  <a:pt x="6190" y="15660"/>
                </a:cubicBezTo>
                <a:cubicBezTo>
                  <a:pt x="6190" y="15660"/>
                  <a:pt x="2111" y="14024"/>
                  <a:pt x="2111" y="14024"/>
                </a:cubicBezTo>
                <a:close/>
                <a:moveTo>
                  <a:pt x="21234" y="108"/>
                </a:moveTo>
                <a:cubicBezTo>
                  <a:pt x="21123" y="35"/>
                  <a:pt x="20996" y="0"/>
                  <a:pt x="20868" y="0"/>
                </a:cubicBezTo>
                <a:cubicBezTo>
                  <a:pt x="20738" y="0"/>
                  <a:pt x="20608" y="36"/>
                  <a:pt x="20495" y="113"/>
                </a:cubicBezTo>
                <a:lnTo>
                  <a:pt x="299" y="13613"/>
                </a:lnTo>
                <a:cubicBezTo>
                  <a:pt x="91" y="13751"/>
                  <a:pt x="-23" y="13995"/>
                  <a:pt x="3" y="14244"/>
                </a:cubicBezTo>
                <a:cubicBezTo>
                  <a:pt x="28" y="14494"/>
                  <a:pt x="190" y="14708"/>
                  <a:pt x="422" y="14801"/>
                </a:cubicBezTo>
                <a:lnTo>
                  <a:pt x="5689" y="16914"/>
                </a:lnTo>
                <a:lnTo>
                  <a:pt x="8166" y="21259"/>
                </a:lnTo>
                <a:cubicBezTo>
                  <a:pt x="8284" y="21468"/>
                  <a:pt x="8505" y="21597"/>
                  <a:pt x="8743" y="21599"/>
                </a:cubicBezTo>
                <a:lnTo>
                  <a:pt x="8751" y="21599"/>
                </a:lnTo>
                <a:cubicBezTo>
                  <a:pt x="8987" y="21599"/>
                  <a:pt x="9206" y="21474"/>
                  <a:pt x="9328" y="21271"/>
                </a:cubicBezTo>
                <a:lnTo>
                  <a:pt x="10726" y="18934"/>
                </a:lnTo>
                <a:lnTo>
                  <a:pt x="17253" y="21551"/>
                </a:lnTo>
                <a:cubicBezTo>
                  <a:pt x="17332" y="21584"/>
                  <a:pt x="17418" y="21599"/>
                  <a:pt x="17502" y="21599"/>
                </a:cubicBezTo>
                <a:cubicBezTo>
                  <a:pt x="17617" y="21599"/>
                  <a:pt x="17731" y="21571"/>
                  <a:pt x="17832" y="21512"/>
                </a:cubicBezTo>
                <a:cubicBezTo>
                  <a:pt x="18010" y="21412"/>
                  <a:pt x="18133" y="21238"/>
                  <a:pt x="18167" y="21035"/>
                </a:cubicBezTo>
                <a:lnTo>
                  <a:pt x="21533" y="785"/>
                </a:lnTo>
                <a:cubicBezTo>
                  <a:pt x="21576" y="520"/>
                  <a:pt x="21459" y="254"/>
                  <a:pt x="21234" y="108"/>
                </a:cubicBezTo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20091" tIns="20091" rIns="20091" bIns="20091" anchor="ctr"/>
          <a:lstStyle/>
          <a:p>
            <a:pPr algn="ctr" defTabSz="240665" hangingPunct="0">
              <a:lnSpc>
                <a:spcPct val="130000"/>
              </a:lnSpc>
            </a:pPr>
            <a:endParaRPr lang="en-US" sz="1475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grpSp>
        <p:nvGrpSpPr>
          <p:cNvPr id="113" name="Group 38"/>
          <p:cNvGrpSpPr/>
          <p:nvPr/>
        </p:nvGrpSpPr>
        <p:grpSpPr>
          <a:xfrm>
            <a:off x="5217287" y="2830272"/>
            <a:ext cx="490548" cy="412697"/>
            <a:chOff x="5368132" y="2625725"/>
            <a:chExt cx="465138" cy="391319"/>
          </a:xfrm>
          <a:solidFill>
            <a:srgbClr val="92D050"/>
          </a:solidFill>
        </p:grpSpPr>
        <p:sp>
          <p:nvSpPr>
            <p:cNvPr id="114" name="AutoShape 120"/>
            <p:cNvSpPr/>
            <p:nvPr/>
          </p:nvSpPr>
          <p:spPr bwMode="auto">
            <a:xfrm>
              <a:off x="5484813" y="2727325"/>
              <a:ext cx="231775" cy="2317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6948" y="16070"/>
                  </a:moveTo>
                  <a:cubicBezTo>
                    <a:pt x="14037" y="19468"/>
                    <a:pt x="8925" y="19859"/>
                    <a:pt x="5529" y="16948"/>
                  </a:cubicBezTo>
                  <a:cubicBezTo>
                    <a:pt x="2130" y="14038"/>
                    <a:pt x="1740" y="8924"/>
                    <a:pt x="4651" y="5527"/>
                  </a:cubicBezTo>
                  <a:cubicBezTo>
                    <a:pt x="7559" y="2131"/>
                    <a:pt x="12674" y="1740"/>
                    <a:pt x="16070" y="4650"/>
                  </a:cubicBezTo>
                  <a:cubicBezTo>
                    <a:pt x="19466" y="7560"/>
                    <a:pt x="19859" y="12673"/>
                    <a:pt x="16948" y="16070"/>
                  </a:cubicBezTo>
                  <a:moveTo>
                    <a:pt x="10800" y="0"/>
                  </a:moveTo>
                  <a:cubicBezTo>
                    <a:pt x="4833" y="0"/>
                    <a:pt x="0" y="4834"/>
                    <a:pt x="0" y="10800"/>
                  </a:cubicBezTo>
                  <a:cubicBezTo>
                    <a:pt x="0" y="16765"/>
                    <a:pt x="4833" y="21599"/>
                    <a:pt x="10800" y="21599"/>
                  </a:cubicBezTo>
                  <a:cubicBezTo>
                    <a:pt x="16764" y="21599"/>
                    <a:pt x="21600" y="16765"/>
                    <a:pt x="21600" y="10800"/>
                  </a:cubicBezTo>
                  <a:cubicBezTo>
                    <a:pt x="21600" y="4834"/>
                    <a:pt x="16764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15" name="AutoShape 121"/>
            <p:cNvSpPr/>
            <p:nvPr/>
          </p:nvSpPr>
          <p:spPr bwMode="auto">
            <a:xfrm>
              <a:off x="5542757" y="2785269"/>
              <a:ext cx="65088" cy="650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200" y="0"/>
                  </a:moveTo>
                  <a:cubicBezTo>
                    <a:pt x="8596" y="0"/>
                    <a:pt x="0" y="8596"/>
                    <a:pt x="0" y="19195"/>
                  </a:cubicBezTo>
                  <a:lnTo>
                    <a:pt x="0" y="19199"/>
                  </a:lnTo>
                  <a:cubicBezTo>
                    <a:pt x="0" y="20524"/>
                    <a:pt x="1068" y="21599"/>
                    <a:pt x="2400" y="21599"/>
                  </a:cubicBezTo>
                  <a:cubicBezTo>
                    <a:pt x="3721" y="21599"/>
                    <a:pt x="4800" y="20524"/>
                    <a:pt x="4800" y="19199"/>
                  </a:cubicBezTo>
                  <a:lnTo>
                    <a:pt x="4800" y="19195"/>
                  </a:lnTo>
                  <a:cubicBezTo>
                    <a:pt x="4800" y="11247"/>
                    <a:pt x="11240" y="4799"/>
                    <a:pt x="19200" y="4799"/>
                  </a:cubicBezTo>
                  <a:cubicBezTo>
                    <a:pt x="20521" y="4799"/>
                    <a:pt x="21600" y="3724"/>
                    <a:pt x="21600" y="2399"/>
                  </a:cubicBezTo>
                  <a:cubicBezTo>
                    <a:pt x="21600" y="1075"/>
                    <a:pt x="20521" y="0"/>
                    <a:pt x="19200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16" name="AutoShape 122"/>
            <p:cNvSpPr/>
            <p:nvPr/>
          </p:nvSpPr>
          <p:spPr bwMode="auto">
            <a:xfrm>
              <a:off x="5368132" y="2625725"/>
              <a:ext cx="465138" cy="391319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199"/>
                  </a:moveTo>
                  <a:cubicBezTo>
                    <a:pt x="20249" y="19642"/>
                    <a:pt x="19948" y="19999"/>
                    <a:pt x="19575" y="19999"/>
                  </a:cubicBezTo>
                  <a:lnTo>
                    <a:pt x="2024" y="19999"/>
                  </a:lnTo>
                  <a:cubicBezTo>
                    <a:pt x="1651" y="19999"/>
                    <a:pt x="1349" y="19642"/>
                    <a:pt x="1349" y="19199"/>
                  </a:cubicBezTo>
                  <a:lnTo>
                    <a:pt x="1349" y="7200"/>
                  </a:lnTo>
                  <a:cubicBezTo>
                    <a:pt x="1349" y="6809"/>
                    <a:pt x="1588" y="6475"/>
                    <a:pt x="1914" y="6411"/>
                  </a:cubicBezTo>
                  <a:lnTo>
                    <a:pt x="5588" y="5684"/>
                  </a:lnTo>
                  <a:lnTo>
                    <a:pt x="6797" y="2103"/>
                  </a:lnTo>
                  <a:cubicBezTo>
                    <a:pt x="6900" y="1799"/>
                    <a:pt x="7148" y="1600"/>
                    <a:pt x="7424" y="1600"/>
                  </a:cubicBezTo>
                  <a:lnTo>
                    <a:pt x="14174" y="1600"/>
                  </a:lnTo>
                  <a:cubicBezTo>
                    <a:pt x="14450" y="1600"/>
                    <a:pt x="14698" y="1799"/>
                    <a:pt x="14801" y="2103"/>
                  </a:cubicBezTo>
                  <a:lnTo>
                    <a:pt x="16010" y="5684"/>
                  </a:lnTo>
                  <a:lnTo>
                    <a:pt x="19685" y="6411"/>
                  </a:lnTo>
                  <a:cubicBezTo>
                    <a:pt x="20011" y="6475"/>
                    <a:pt x="20249" y="6809"/>
                    <a:pt x="20249" y="7200"/>
                  </a:cubicBezTo>
                  <a:cubicBezTo>
                    <a:pt x="20249" y="7200"/>
                    <a:pt x="20249" y="19199"/>
                    <a:pt x="20249" y="19199"/>
                  </a:cubicBezTo>
                  <a:close/>
                  <a:moveTo>
                    <a:pt x="19907" y="4832"/>
                  </a:moveTo>
                  <a:lnTo>
                    <a:pt x="16981" y="4254"/>
                  </a:lnTo>
                  <a:lnTo>
                    <a:pt x="16054" y="1507"/>
                  </a:lnTo>
                  <a:cubicBezTo>
                    <a:pt x="15745" y="591"/>
                    <a:pt x="15006" y="0"/>
                    <a:pt x="14174" y="0"/>
                  </a:cubicBezTo>
                  <a:lnTo>
                    <a:pt x="7424" y="0"/>
                  </a:lnTo>
                  <a:cubicBezTo>
                    <a:pt x="6593" y="0"/>
                    <a:pt x="5854" y="591"/>
                    <a:pt x="5543" y="1509"/>
                  </a:cubicBezTo>
                  <a:lnTo>
                    <a:pt x="4618" y="4254"/>
                  </a:lnTo>
                  <a:lnTo>
                    <a:pt x="1692" y="4832"/>
                  </a:lnTo>
                  <a:cubicBezTo>
                    <a:pt x="711" y="5025"/>
                    <a:pt x="0" y="6020"/>
                    <a:pt x="0" y="7200"/>
                  </a:cubicBezTo>
                  <a:lnTo>
                    <a:pt x="0" y="19199"/>
                  </a:lnTo>
                  <a:cubicBezTo>
                    <a:pt x="0" y="20523"/>
                    <a:pt x="908" y="21600"/>
                    <a:pt x="2024" y="21600"/>
                  </a:cubicBezTo>
                  <a:lnTo>
                    <a:pt x="19575" y="21600"/>
                  </a:lnTo>
                  <a:cubicBezTo>
                    <a:pt x="20691" y="21600"/>
                    <a:pt x="21600" y="20523"/>
                    <a:pt x="21600" y="19199"/>
                  </a:cubicBezTo>
                  <a:lnTo>
                    <a:pt x="21600" y="7200"/>
                  </a:lnTo>
                  <a:cubicBezTo>
                    <a:pt x="21600" y="6020"/>
                    <a:pt x="20888" y="5025"/>
                    <a:pt x="19907" y="483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117" name="Group 42"/>
          <p:cNvGrpSpPr/>
          <p:nvPr/>
        </p:nvGrpSpPr>
        <p:grpSpPr>
          <a:xfrm>
            <a:off x="1836648" y="2836637"/>
            <a:ext cx="489711" cy="382561"/>
            <a:chOff x="2581275" y="1710532"/>
            <a:chExt cx="464344" cy="362744"/>
          </a:xfrm>
          <a:solidFill>
            <a:schemeClr val="accent2"/>
          </a:solidFill>
        </p:grpSpPr>
        <p:sp>
          <p:nvSpPr>
            <p:cNvPr id="118" name="AutoShape 140"/>
            <p:cNvSpPr/>
            <p:nvPr/>
          </p:nvSpPr>
          <p:spPr bwMode="auto">
            <a:xfrm>
              <a:off x="2639219" y="1768475"/>
              <a:ext cx="290513" cy="235744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68" y="8008"/>
                    <a:pt x="2016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19" name="AutoShape 141"/>
            <p:cNvSpPr/>
            <p:nvPr/>
          </p:nvSpPr>
          <p:spPr bwMode="auto">
            <a:xfrm>
              <a:off x="2581275" y="1710532"/>
              <a:ext cx="464344" cy="362744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0" name="AutoShape 142"/>
            <p:cNvSpPr/>
            <p:nvPr/>
          </p:nvSpPr>
          <p:spPr bwMode="auto">
            <a:xfrm>
              <a:off x="2944019" y="1783557"/>
              <a:ext cx="43656" cy="428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1" name="AutoShape 143"/>
            <p:cNvSpPr/>
            <p:nvPr/>
          </p:nvSpPr>
          <p:spPr bwMode="auto">
            <a:xfrm>
              <a:off x="2929732" y="1971675"/>
              <a:ext cx="57944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2" name="AutoShape 144"/>
            <p:cNvSpPr/>
            <p:nvPr/>
          </p:nvSpPr>
          <p:spPr bwMode="auto">
            <a:xfrm>
              <a:off x="2944019" y="1928019"/>
              <a:ext cx="58738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3" name="AutoShape 145"/>
            <p:cNvSpPr/>
            <p:nvPr/>
          </p:nvSpPr>
          <p:spPr bwMode="auto">
            <a:xfrm>
              <a:off x="2944019" y="1885157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4" name="AutoShape 146"/>
            <p:cNvSpPr/>
            <p:nvPr/>
          </p:nvSpPr>
          <p:spPr bwMode="auto">
            <a:xfrm>
              <a:off x="2697957" y="1826419"/>
              <a:ext cx="86519" cy="61119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grpSp>
        <p:nvGrpSpPr>
          <p:cNvPr id="125" name="Group 52"/>
          <p:cNvGrpSpPr/>
          <p:nvPr/>
        </p:nvGrpSpPr>
        <p:grpSpPr>
          <a:xfrm>
            <a:off x="6876753" y="4042577"/>
            <a:ext cx="336520" cy="490548"/>
            <a:chOff x="5441157" y="4440238"/>
            <a:chExt cx="319088" cy="465138"/>
          </a:xfrm>
          <a:solidFill>
            <a:schemeClr val="accent3"/>
          </a:solidFill>
        </p:grpSpPr>
        <p:sp>
          <p:nvSpPr>
            <p:cNvPr id="126" name="AutoShape 97"/>
            <p:cNvSpPr/>
            <p:nvPr/>
          </p:nvSpPr>
          <p:spPr bwMode="auto">
            <a:xfrm>
              <a:off x="5441157" y="4440238"/>
              <a:ext cx="319088" cy="46513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636" y="3374"/>
                  </a:moveTo>
                  <a:lnTo>
                    <a:pt x="1963" y="3375"/>
                  </a:lnTo>
                  <a:lnTo>
                    <a:pt x="1963" y="2025"/>
                  </a:lnTo>
                  <a:cubicBezTo>
                    <a:pt x="1963" y="1653"/>
                    <a:pt x="2402" y="1350"/>
                    <a:pt x="2945" y="1350"/>
                  </a:cubicBezTo>
                  <a:lnTo>
                    <a:pt x="18654" y="1349"/>
                  </a:lnTo>
                  <a:cubicBezTo>
                    <a:pt x="19195" y="1349"/>
                    <a:pt x="19636" y="1652"/>
                    <a:pt x="19636" y="2024"/>
                  </a:cubicBezTo>
                  <a:cubicBezTo>
                    <a:pt x="19636" y="2024"/>
                    <a:pt x="19636" y="3374"/>
                    <a:pt x="19636" y="3374"/>
                  </a:cubicBezTo>
                  <a:close/>
                  <a:moveTo>
                    <a:pt x="19636" y="17546"/>
                  </a:moveTo>
                  <a:lnTo>
                    <a:pt x="1963" y="17547"/>
                  </a:lnTo>
                  <a:lnTo>
                    <a:pt x="1963" y="4050"/>
                  </a:lnTo>
                  <a:lnTo>
                    <a:pt x="19636" y="4049"/>
                  </a:lnTo>
                  <a:cubicBezTo>
                    <a:pt x="19636" y="4049"/>
                    <a:pt x="19636" y="17546"/>
                    <a:pt x="19636" y="17546"/>
                  </a:cubicBezTo>
                  <a:close/>
                  <a:moveTo>
                    <a:pt x="19636" y="19574"/>
                  </a:moveTo>
                  <a:cubicBezTo>
                    <a:pt x="19636" y="19946"/>
                    <a:pt x="19195" y="20249"/>
                    <a:pt x="18654" y="20249"/>
                  </a:cubicBezTo>
                  <a:lnTo>
                    <a:pt x="2945" y="20250"/>
                  </a:lnTo>
                  <a:cubicBezTo>
                    <a:pt x="2402" y="20250"/>
                    <a:pt x="1963" y="19947"/>
                    <a:pt x="1963" y="19575"/>
                  </a:cubicBezTo>
                  <a:lnTo>
                    <a:pt x="1963" y="18222"/>
                  </a:lnTo>
                  <a:lnTo>
                    <a:pt x="19636" y="18221"/>
                  </a:lnTo>
                  <a:cubicBezTo>
                    <a:pt x="19636" y="18221"/>
                    <a:pt x="19636" y="19574"/>
                    <a:pt x="19636" y="19574"/>
                  </a:cubicBezTo>
                  <a:close/>
                  <a:moveTo>
                    <a:pt x="18654" y="0"/>
                  </a:moveTo>
                  <a:lnTo>
                    <a:pt x="2945" y="0"/>
                  </a:lnTo>
                  <a:cubicBezTo>
                    <a:pt x="1317" y="0"/>
                    <a:pt x="0" y="907"/>
                    <a:pt x="0" y="2025"/>
                  </a:cubicBezTo>
                  <a:lnTo>
                    <a:pt x="0" y="19575"/>
                  </a:lnTo>
                  <a:cubicBezTo>
                    <a:pt x="0" y="20693"/>
                    <a:pt x="1317" y="21600"/>
                    <a:pt x="2945" y="21600"/>
                  </a:cubicBezTo>
                  <a:lnTo>
                    <a:pt x="18654" y="21599"/>
                  </a:lnTo>
                  <a:cubicBezTo>
                    <a:pt x="20280" y="21599"/>
                    <a:pt x="21600" y="20693"/>
                    <a:pt x="21600" y="19574"/>
                  </a:cubicBezTo>
                  <a:lnTo>
                    <a:pt x="21600" y="2024"/>
                  </a:lnTo>
                  <a:cubicBezTo>
                    <a:pt x="21600" y="906"/>
                    <a:pt x="20280" y="0"/>
                    <a:pt x="18654" y="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7" name="AutoShape 98"/>
            <p:cNvSpPr/>
            <p:nvPr/>
          </p:nvSpPr>
          <p:spPr bwMode="auto">
            <a:xfrm>
              <a:off x="5571332" y="4483894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58"/>
                    <a:pt x="20387" y="21599"/>
                    <a:pt x="18899" y="21599"/>
                  </a:cubicBezTo>
                  <a:lnTo>
                    <a:pt x="2699" y="21599"/>
                  </a:lnTo>
                  <a:cubicBezTo>
                    <a:pt x="1202" y="21599"/>
                    <a:pt x="0" y="16758"/>
                    <a:pt x="0" y="10800"/>
                  </a:cubicBezTo>
                  <a:cubicBezTo>
                    <a:pt x="0" y="4841"/>
                    <a:pt x="1202" y="0"/>
                    <a:pt x="2699" y="0"/>
                  </a:cubicBezTo>
                  <a:lnTo>
                    <a:pt x="18899" y="0"/>
                  </a:lnTo>
                  <a:cubicBezTo>
                    <a:pt x="20387" y="0"/>
                    <a:pt x="21600" y="4841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8" name="AutoShape 99"/>
            <p:cNvSpPr/>
            <p:nvPr/>
          </p:nvSpPr>
          <p:spPr bwMode="auto">
            <a:xfrm>
              <a:off x="5586413" y="4847432"/>
              <a:ext cx="28575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9"/>
                    <a:pt x="19174" y="21599"/>
                    <a:pt x="16199" y="21599"/>
                  </a:cubicBezTo>
                  <a:lnTo>
                    <a:pt x="5399" y="21599"/>
                  </a:lnTo>
                  <a:cubicBezTo>
                    <a:pt x="2404" y="21599"/>
                    <a:pt x="0" y="16769"/>
                    <a:pt x="0" y="10800"/>
                  </a:cubicBezTo>
                  <a:cubicBezTo>
                    <a:pt x="0" y="4830"/>
                    <a:pt x="2404" y="0"/>
                    <a:pt x="5399" y="0"/>
                  </a:cubicBezTo>
                  <a:lnTo>
                    <a:pt x="16199" y="0"/>
                  </a:lnTo>
                  <a:cubicBezTo>
                    <a:pt x="19174" y="0"/>
                    <a:pt x="21600" y="4830"/>
                    <a:pt x="21600" y="10800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20091" tIns="20091" rIns="20091" bIns="20091" anchor="ctr"/>
            <a:lstStyle/>
            <a:p>
              <a:pPr algn="ctr" defTabSz="240665" hangingPunct="0">
                <a:lnSpc>
                  <a:spcPct val="130000"/>
                </a:lnSpc>
              </a:pPr>
              <a:endParaRPr lang="en-US" sz="1265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136" name="TextBox 24"/>
          <p:cNvSpPr txBox="1"/>
          <p:nvPr/>
        </p:nvSpPr>
        <p:spPr>
          <a:xfrm>
            <a:off x="4173168" y="5034457"/>
            <a:ext cx="46987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短时间内接触一个新的领域，并解决一个实际问题</a:t>
            </a:r>
          </a:p>
        </p:txBody>
      </p:sp>
      <p:sp>
        <p:nvSpPr>
          <p:cNvPr id="138" name="TextBox 24"/>
          <p:cNvSpPr txBox="1"/>
          <p:nvPr/>
        </p:nvSpPr>
        <p:spPr>
          <a:xfrm>
            <a:off x="3788568" y="1962196"/>
            <a:ext cx="47147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短时间内做一件很</a:t>
            </a:r>
            <a:r>
              <a:rPr lang="en-US" altLang="zh-CN" sz="2800" dirty="0">
                <a:solidFill>
                  <a:srgbClr val="00B0F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”</a:t>
            </a:r>
            <a:r>
              <a:rPr lang="zh-CN" altLang="en-US" sz="2800" dirty="0">
                <a:solidFill>
                  <a:srgbClr val="00B0F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酷</a:t>
            </a:r>
            <a:r>
              <a:rPr lang="en-US" altLang="zh-CN" sz="2800" dirty="0">
                <a:solidFill>
                  <a:srgbClr val="00B0F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”</a:t>
            </a:r>
            <a:r>
              <a:rPr lang="zh-CN" altLang="en-US" sz="2800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的事情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我理解的数学建模</a:t>
            </a:r>
          </a:p>
        </p:txBody>
      </p:sp>
      <p:sp>
        <p:nvSpPr>
          <p:cNvPr id="66" name="TextBox 24">
            <a:extLst>
              <a:ext uri="{FF2B5EF4-FFF2-40B4-BE49-F238E27FC236}">
                <a16:creationId xmlns:a16="http://schemas.microsoft.com/office/drawing/2014/main" id="{304D3C3E-2B7C-49FD-A3D6-A0B7D1DFE89A}"/>
              </a:ext>
            </a:extLst>
          </p:cNvPr>
          <p:cNvSpPr txBox="1"/>
          <p:nvPr/>
        </p:nvSpPr>
        <p:spPr>
          <a:xfrm>
            <a:off x="2474069" y="5900531"/>
            <a:ext cx="8802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在极短的时间内，和两个朋友，在已有的知识圈中，接触一个新的问题，并通过了解的数学模型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或参考相似的问题，“解决”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(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自圆其说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)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这个问题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Tm="0">
        <p14:doors dir="vert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36" grpId="0"/>
      <p:bldP spid="138" grpId="0"/>
      <p:bldP spid="6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数模体验</a:t>
            </a:r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—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校赛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C8D2466-E3BE-44A0-8CD9-EE89BBE44F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11" y="988410"/>
            <a:ext cx="3850448" cy="5920581"/>
          </a:xfrm>
          <a:prstGeom prst="rect">
            <a:avLst/>
          </a:prstGeom>
        </p:spPr>
      </p:pic>
      <p:pic>
        <p:nvPicPr>
          <p:cNvPr id="23" name="图片 22">
            <a:extLst>
              <a:ext uri="{FF2B5EF4-FFF2-40B4-BE49-F238E27FC236}">
                <a16:creationId xmlns:a16="http://schemas.microsoft.com/office/drawing/2014/main" id="{18DC778E-4D7E-4D03-8FD2-2DD6E0D99A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2598" y="1312069"/>
            <a:ext cx="3057006" cy="1593228"/>
          </a:xfrm>
          <a:prstGeom prst="rect">
            <a:avLst/>
          </a:prstGeom>
        </p:spPr>
      </p:pic>
      <p:pic>
        <p:nvPicPr>
          <p:cNvPr id="27" name="图片 26">
            <a:extLst>
              <a:ext uri="{FF2B5EF4-FFF2-40B4-BE49-F238E27FC236}">
                <a16:creationId xmlns:a16="http://schemas.microsoft.com/office/drawing/2014/main" id="{7869DB4E-221B-4677-9633-716F1B0FD8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7567" y="988410"/>
            <a:ext cx="3932316" cy="909456"/>
          </a:xfrm>
          <a:prstGeom prst="rect">
            <a:avLst/>
          </a:prstGeom>
        </p:spPr>
      </p:pic>
      <p:pic>
        <p:nvPicPr>
          <p:cNvPr id="29" name="图片 28">
            <a:extLst>
              <a:ext uri="{FF2B5EF4-FFF2-40B4-BE49-F238E27FC236}">
                <a16:creationId xmlns:a16="http://schemas.microsoft.com/office/drawing/2014/main" id="{C63855DB-A7D8-4927-9519-441E2AD4C3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5448" y="4048373"/>
            <a:ext cx="4129910" cy="2453425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C9E31E13-BB18-4DB4-96C3-56F9C65CCAA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57567" y="2162318"/>
            <a:ext cx="3932316" cy="1238314"/>
          </a:xfrm>
          <a:prstGeom prst="rect">
            <a:avLst/>
          </a:prstGeom>
        </p:spPr>
      </p:pic>
      <p:pic>
        <p:nvPicPr>
          <p:cNvPr id="33" name="图片 32">
            <a:extLst>
              <a:ext uri="{FF2B5EF4-FFF2-40B4-BE49-F238E27FC236}">
                <a16:creationId xmlns:a16="http://schemas.microsoft.com/office/drawing/2014/main" id="{05984E96-C328-4AD6-9D42-4506BBEFBE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949655" y="4044516"/>
            <a:ext cx="3359330" cy="24843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自定义设计方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6A3C7C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9D9D9">
            <a:alpha val="50196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725</Words>
  <Application>Microsoft Office PowerPoint</Application>
  <PresentationFormat>自定义</PresentationFormat>
  <Paragraphs>179</Paragraphs>
  <Slides>20</Slides>
  <Notes>20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0" baseType="lpstr">
      <vt:lpstr>黑体</vt:lpstr>
      <vt:lpstr>宋体</vt:lpstr>
      <vt:lpstr>微软雅黑</vt:lpstr>
      <vt:lpstr>Agency FB</vt:lpstr>
      <vt:lpstr>Arial</vt:lpstr>
      <vt:lpstr>Calibri</vt:lpstr>
      <vt:lpstr>Impact</vt:lpstr>
      <vt:lpstr>Times New Roman</vt:lpstr>
      <vt:lpstr>Wingdings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/>
  <cp:lastModifiedBy/>
  <cp:revision>3</cp:revision>
  <dcterms:created xsi:type="dcterms:W3CDTF">2016-09-05T07:59:00Z</dcterms:created>
  <dcterms:modified xsi:type="dcterms:W3CDTF">2021-11-12T04:23:08Z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2052-10.1.0.6490</vt:lpwstr>
  </property>
</Properties>
</file>

<file path=docProps/thumbnail.jpeg>
</file>